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9"/>
  </p:notesMasterIdLst>
  <p:handoutMasterIdLst>
    <p:handoutMasterId r:id="rId20"/>
  </p:handoutMasterIdLst>
  <p:sldIdLst>
    <p:sldId id="256" r:id="rId2"/>
    <p:sldId id="319" r:id="rId3"/>
    <p:sldId id="351" r:id="rId4"/>
    <p:sldId id="354" r:id="rId5"/>
    <p:sldId id="321" r:id="rId6"/>
    <p:sldId id="360" r:id="rId7"/>
    <p:sldId id="343" r:id="rId8"/>
    <p:sldId id="344" r:id="rId9"/>
    <p:sldId id="359" r:id="rId10"/>
    <p:sldId id="361" r:id="rId11"/>
    <p:sldId id="362" r:id="rId12"/>
    <p:sldId id="345" r:id="rId13"/>
    <p:sldId id="346" r:id="rId14"/>
    <p:sldId id="347" r:id="rId15"/>
    <p:sldId id="348" r:id="rId16"/>
    <p:sldId id="363" r:id="rId17"/>
    <p:sldId id="356" r:id="rId18"/>
  </p:sldIdLst>
  <p:sldSz cx="9144000" cy="6858000" type="screen4x3"/>
  <p:notesSz cx="6662738" cy="9906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00538C"/>
    <a:srgbClr val="00538B"/>
    <a:srgbClr val="00538A"/>
    <a:srgbClr val="00568D"/>
    <a:srgbClr val="00548B"/>
    <a:srgbClr val="085290"/>
    <a:srgbClr val="005589"/>
    <a:srgbClr val="005289"/>
    <a:srgbClr val="005287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Gitternetz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3" autoAdjust="0"/>
    <p:restoredTop sz="94660"/>
  </p:normalViewPr>
  <p:slideViewPr>
    <p:cSldViewPr>
      <p:cViewPr varScale="1">
        <p:scale>
          <a:sx n="111" d="100"/>
          <a:sy n="111" d="100"/>
        </p:scale>
        <p:origin x="-10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226" y="-78"/>
      </p:cViewPr>
      <p:guideLst>
        <p:guide orient="horz" pos="3120"/>
        <p:guide pos="209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D41BA6-28AC-4906-9936-B89F523E80C1}" type="datetimeFigureOut">
              <a:rPr lang="de-DE" smtClean="0"/>
              <a:pPr/>
              <a:t>02.06.2010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4010" y="9408981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630C9C-82C1-4376-BE44-903090C0F1F0}" type="slidenum">
              <a:rPr lang="de-AT" smtClean="0"/>
              <a:pPr/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986B9-0D28-4D16-96A2-D7E757E59286}" type="datetimeFigureOut">
              <a:rPr lang="en-US" smtClean="0"/>
              <a:pPr/>
              <a:t>6/2/2010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5663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274" y="4705350"/>
            <a:ext cx="533019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4010" y="9408981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89E5D3-B783-449E-8A02-0C3F8DF2BE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Orthogonality#Communications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en.wikipedia.org/wiki/Data" TargetMode="External"/><Relationship Id="rId4" Type="http://schemas.openxmlformats.org/officeDocument/2006/relationships/hyperlink" Target="http://en.wikipedia.org/wiki/Subcarrier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9E5D3-B783-449E-8A02-0C3F8DF2BEB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9E5D3-B783-449E-8A02-0C3F8DF2BEB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9E5D3-B783-449E-8A02-0C3F8DF2BEB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MB: proposal for a new slide copied from Christoph – tuned the text for this presentation – please check with Christoph if he agrees!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large number of closely-spaced </a:t>
            </a:r>
            <a:r>
              <a:rPr lang="en-US" dirty="0" smtClean="0">
                <a:hlinkClick r:id="rId3" tooltip="Orthogonality"/>
              </a:rPr>
              <a:t>orthogonal</a:t>
            </a:r>
            <a:r>
              <a:rPr lang="en-US" dirty="0" smtClean="0"/>
              <a:t> </a:t>
            </a:r>
            <a:r>
              <a:rPr lang="en-US" dirty="0" smtClean="0">
                <a:hlinkClick r:id="rId4" tooltip="Subcarrier"/>
              </a:rPr>
              <a:t>sub-carriers</a:t>
            </a:r>
            <a:r>
              <a:rPr lang="en-US" dirty="0" smtClean="0"/>
              <a:t> are used to carry </a:t>
            </a:r>
            <a:r>
              <a:rPr lang="en-US" dirty="0" smtClean="0">
                <a:hlinkClick r:id="rId5" tooltip="Data"/>
              </a:rPr>
              <a:t>data</a:t>
            </a:r>
            <a:r>
              <a:rPr lang="en-US" dirty="0" smtClean="0"/>
              <a:t>,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9E5D3-B783-449E-8A02-0C3F8DF2BEB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6" descr="TU_rendering.mini.tif"/>
          <p:cNvPicPr>
            <a:picLocks noChangeAspect="1"/>
          </p:cNvPicPr>
          <p:nvPr/>
        </p:nvPicPr>
        <p:blipFill>
          <a:blip r:embed="rId2" cstate="print">
            <a:grayscl/>
            <a:lum bright="5000"/>
          </a:blip>
          <a:srcRect/>
          <a:stretch>
            <a:fillRect/>
          </a:stretch>
        </p:blipFill>
        <p:spPr bwMode="auto">
          <a:xfrm>
            <a:off x="0" y="0"/>
            <a:ext cx="914241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Freeform 10"/>
          <p:cNvSpPr>
            <a:spLocks/>
          </p:cNvSpPr>
          <p:nvPr userDrawn="1"/>
        </p:nvSpPr>
        <p:spPr bwMode="auto">
          <a:xfrm>
            <a:off x="0" y="1728000"/>
            <a:ext cx="8712200" cy="5130000"/>
          </a:xfrm>
          <a:custGeom>
            <a:avLst/>
            <a:gdLst/>
            <a:ahLst/>
            <a:cxnLst>
              <a:cxn ang="0">
                <a:pos x="16464" y="907"/>
              </a:cxn>
              <a:cxn ang="0">
                <a:pos x="16463" y="859"/>
              </a:cxn>
              <a:cxn ang="0">
                <a:pos x="16459" y="814"/>
              </a:cxn>
              <a:cxn ang="0">
                <a:pos x="16453" y="768"/>
              </a:cxn>
              <a:cxn ang="0">
                <a:pos x="16447" y="725"/>
              </a:cxn>
              <a:cxn ang="0">
                <a:pos x="16436" y="682"/>
              </a:cxn>
              <a:cxn ang="0">
                <a:pos x="16426" y="640"/>
              </a:cxn>
              <a:cxn ang="0">
                <a:pos x="16412" y="598"/>
              </a:cxn>
              <a:cxn ang="0">
                <a:pos x="16397" y="558"/>
              </a:cxn>
              <a:cxn ang="0">
                <a:pos x="16379" y="517"/>
              </a:cxn>
              <a:cxn ang="0">
                <a:pos x="16358" y="479"/>
              </a:cxn>
              <a:cxn ang="0">
                <a:pos x="16336" y="440"/>
              </a:cxn>
              <a:cxn ang="0">
                <a:pos x="16313" y="404"/>
              </a:cxn>
              <a:cxn ang="0">
                <a:pos x="16285" y="368"/>
              </a:cxn>
              <a:cxn ang="0">
                <a:pos x="16258" y="334"/>
              </a:cxn>
              <a:cxn ang="0">
                <a:pos x="16228" y="299"/>
              </a:cxn>
              <a:cxn ang="0">
                <a:pos x="16196" y="266"/>
              </a:cxn>
              <a:cxn ang="0">
                <a:pos x="16162" y="233"/>
              </a:cxn>
              <a:cxn ang="0">
                <a:pos x="16127" y="203"/>
              </a:cxn>
              <a:cxn ang="0">
                <a:pos x="16091" y="174"/>
              </a:cxn>
              <a:cxn ang="0">
                <a:pos x="16055" y="149"/>
              </a:cxn>
              <a:cxn ang="0">
                <a:pos x="16016" y="124"/>
              </a:cxn>
              <a:cxn ang="0">
                <a:pos x="15978" y="103"/>
              </a:cxn>
              <a:cxn ang="0">
                <a:pos x="15938" y="83"/>
              </a:cxn>
              <a:cxn ang="0">
                <a:pos x="15900" y="66"/>
              </a:cxn>
              <a:cxn ang="0">
                <a:pos x="15858" y="49"/>
              </a:cxn>
              <a:cxn ang="0">
                <a:pos x="15817" y="36"/>
              </a:cxn>
              <a:cxn ang="0">
                <a:pos x="15774" y="24"/>
              </a:cxn>
              <a:cxn ang="0">
                <a:pos x="15732" y="16"/>
              </a:cxn>
              <a:cxn ang="0">
                <a:pos x="15686" y="7"/>
              </a:cxn>
              <a:cxn ang="0">
                <a:pos x="15642" y="4"/>
              </a:cxn>
              <a:cxn ang="0">
                <a:pos x="15595" y="0"/>
              </a:cxn>
              <a:cxn ang="0">
                <a:pos x="15550" y="0"/>
              </a:cxn>
              <a:cxn ang="0">
                <a:pos x="0" y="0"/>
              </a:cxn>
              <a:cxn ang="0">
                <a:pos x="0" y="9315"/>
              </a:cxn>
              <a:cxn ang="0">
                <a:pos x="16464" y="9315"/>
              </a:cxn>
              <a:cxn ang="0">
                <a:pos x="16464" y="907"/>
              </a:cxn>
            </a:cxnLst>
            <a:rect l="0" t="0" r="r" b="b"/>
            <a:pathLst>
              <a:path w="16464" h="9315">
                <a:moveTo>
                  <a:pt x="16464" y="907"/>
                </a:moveTo>
                <a:lnTo>
                  <a:pt x="16463" y="859"/>
                </a:lnTo>
                <a:lnTo>
                  <a:pt x="16459" y="814"/>
                </a:lnTo>
                <a:lnTo>
                  <a:pt x="16453" y="768"/>
                </a:lnTo>
                <a:lnTo>
                  <a:pt x="16447" y="725"/>
                </a:lnTo>
                <a:lnTo>
                  <a:pt x="16436" y="682"/>
                </a:lnTo>
                <a:lnTo>
                  <a:pt x="16426" y="640"/>
                </a:lnTo>
                <a:lnTo>
                  <a:pt x="16412" y="598"/>
                </a:lnTo>
                <a:lnTo>
                  <a:pt x="16397" y="558"/>
                </a:lnTo>
                <a:lnTo>
                  <a:pt x="16379" y="517"/>
                </a:lnTo>
                <a:lnTo>
                  <a:pt x="16358" y="479"/>
                </a:lnTo>
                <a:lnTo>
                  <a:pt x="16336" y="440"/>
                </a:lnTo>
                <a:lnTo>
                  <a:pt x="16313" y="404"/>
                </a:lnTo>
                <a:lnTo>
                  <a:pt x="16285" y="368"/>
                </a:lnTo>
                <a:lnTo>
                  <a:pt x="16258" y="334"/>
                </a:lnTo>
                <a:lnTo>
                  <a:pt x="16228" y="299"/>
                </a:lnTo>
                <a:lnTo>
                  <a:pt x="16196" y="266"/>
                </a:lnTo>
                <a:lnTo>
                  <a:pt x="16162" y="233"/>
                </a:lnTo>
                <a:lnTo>
                  <a:pt x="16127" y="203"/>
                </a:lnTo>
                <a:lnTo>
                  <a:pt x="16091" y="174"/>
                </a:lnTo>
                <a:lnTo>
                  <a:pt x="16055" y="149"/>
                </a:lnTo>
                <a:lnTo>
                  <a:pt x="16016" y="124"/>
                </a:lnTo>
                <a:lnTo>
                  <a:pt x="15978" y="103"/>
                </a:lnTo>
                <a:lnTo>
                  <a:pt x="15938" y="83"/>
                </a:lnTo>
                <a:lnTo>
                  <a:pt x="15900" y="66"/>
                </a:lnTo>
                <a:lnTo>
                  <a:pt x="15858" y="49"/>
                </a:lnTo>
                <a:lnTo>
                  <a:pt x="15817" y="36"/>
                </a:lnTo>
                <a:lnTo>
                  <a:pt x="15774" y="24"/>
                </a:lnTo>
                <a:lnTo>
                  <a:pt x="15732" y="16"/>
                </a:lnTo>
                <a:lnTo>
                  <a:pt x="15686" y="7"/>
                </a:lnTo>
                <a:lnTo>
                  <a:pt x="15642" y="4"/>
                </a:lnTo>
                <a:lnTo>
                  <a:pt x="15595" y="0"/>
                </a:lnTo>
                <a:lnTo>
                  <a:pt x="15550" y="0"/>
                </a:lnTo>
                <a:lnTo>
                  <a:pt x="0" y="0"/>
                </a:lnTo>
                <a:lnTo>
                  <a:pt x="0" y="9315"/>
                </a:lnTo>
                <a:lnTo>
                  <a:pt x="16464" y="9315"/>
                </a:lnTo>
                <a:lnTo>
                  <a:pt x="16464" y="907"/>
                </a:lnTo>
                <a:close/>
              </a:path>
            </a:pathLst>
          </a:custGeom>
          <a:solidFill>
            <a:srgbClr val="00538C">
              <a:alpha val="89000"/>
            </a:srgb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" name="Titel 1"/>
          <p:cNvSpPr>
            <a:spLocks noGrp="1"/>
          </p:cNvSpPr>
          <p:nvPr userDrawn="1">
            <p:ph type="ctrTitle"/>
          </p:nvPr>
        </p:nvSpPr>
        <p:spPr>
          <a:xfrm>
            <a:off x="432000" y="2214554"/>
            <a:ext cx="7848000" cy="1827215"/>
          </a:xfrm>
          <a:prstGeom prst="rect">
            <a:avLst/>
          </a:prstGeom>
        </p:spPr>
        <p:txBody>
          <a:bodyPr anchor="ctr"/>
          <a:lstStyle>
            <a:lvl1pPr algn="ctr">
              <a:defRPr sz="3600" b="0" baseline="0">
                <a:solidFill>
                  <a:schemeClr val="bg2"/>
                </a:solidFill>
                <a:latin typeface="+mj-lt"/>
                <a:ea typeface="Tahoma" pitchFamily="34" charset="0"/>
                <a:cs typeface="Arial" pitchFamily="34" charset="0"/>
              </a:defRPr>
            </a:lvl1pPr>
          </a:lstStyle>
          <a:p>
            <a:r>
              <a:rPr lang="en-US" noProof="0" smtClean="0"/>
              <a:t>Titelmasterformat durch Klicken bearbeiten</a:t>
            </a:r>
            <a:endParaRPr lang="en-US" noProof="0"/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/>
          </p:nvPr>
        </p:nvSpPr>
        <p:spPr>
          <a:xfrm>
            <a:off x="432000" y="4357694"/>
            <a:ext cx="7848000" cy="20002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Formatvorlage des Untertitelmasters durch Klicken bearbeiten</a:t>
            </a:r>
            <a:endParaRPr lang="en-US" noProof="0"/>
          </a:p>
        </p:txBody>
      </p:sp>
      <p:pic>
        <p:nvPicPr>
          <p:cNvPr id="410" name="Grafik 409" descr="TULogo_CMYK_whiteborder_gauss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28596" y="356400"/>
            <a:ext cx="3143272" cy="1035666"/>
          </a:xfrm>
          <a:prstGeom prst="rect">
            <a:avLst/>
          </a:prstGeom>
        </p:spPr>
      </p:pic>
      <p:pic>
        <p:nvPicPr>
          <p:cNvPr id="10" name="Grafik 9" descr="ICT_CMYK_whiteborder_gauss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636900" y="349075"/>
            <a:ext cx="3229472" cy="10548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_h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6" descr="TU_rendering.mini.tif"/>
          <p:cNvPicPr>
            <a:picLocks noChangeAspect="1"/>
          </p:cNvPicPr>
          <p:nvPr/>
        </p:nvPicPr>
        <p:blipFill>
          <a:blip r:embed="rId2" cstate="print">
            <a:grayscl/>
            <a:lum bright="8000"/>
          </a:blip>
          <a:srcRect/>
          <a:stretch>
            <a:fillRect/>
          </a:stretch>
        </p:blipFill>
        <p:spPr bwMode="auto">
          <a:xfrm>
            <a:off x="0" y="0"/>
            <a:ext cx="914241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 userDrawn="1">
            <p:ph type="ctrTitle"/>
          </p:nvPr>
        </p:nvSpPr>
        <p:spPr>
          <a:xfrm>
            <a:off x="432000" y="1714488"/>
            <a:ext cx="7848000" cy="2327281"/>
          </a:xfrm>
          <a:prstGeom prst="rect">
            <a:avLst/>
          </a:prstGeom>
        </p:spPr>
        <p:txBody>
          <a:bodyPr anchor="ctr"/>
          <a:lstStyle>
            <a:lvl1pPr algn="ctr">
              <a:defRPr sz="4000" b="0" baseline="0">
                <a:solidFill>
                  <a:srgbClr val="006699"/>
                </a:solidFill>
                <a:latin typeface="+mj-lt"/>
                <a:ea typeface="Tahoma" pitchFamily="34" charset="0"/>
                <a:cs typeface="Arial" pitchFamily="34" charset="0"/>
              </a:defRPr>
            </a:lvl1pPr>
          </a:lstStyle>
          <a:p>
            <a:r>
              <a:rPr lang="en-US" noProof="0" smtClean="0"/>
              <a:t>Titelmasterformat durch Klicken bearbeiten</a:t>
            </a:r>
            <a:endParaRPr lang="en-US" noProof="0"/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/>
          </p:nvPr>
        </p:nvSpPr>
        <p:spPr>
          <a:xfrm>
            <a:off x="432000" y="4357694"/>
            <a:ext cx="7848000" cy="20002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 baseline="0">
                <a:solidFill>
                  <a:srgbClr val="006699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Formatvorlage des Untertitelmasters durch Klicken bearbeiten</a:t>
            </a:r>
            <a:endParaRPr lang="en-US" noProof="0"/>
          </a:p>
        </p:txBody>
      </p:sp>
      <p:pic>
        <p:nvPicPr>
          <p:cNvPr id="410" name="Grafik 409" descr="TULogo_CMYK_whiteborder_gauss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28596" y="356400"/>
            <a:ext cx="3143272" cy="1035666"/>
          </a:xfrm>
          <a:prstGeom prst="rect">
            <a:avLst/>
          </a:prstGeom>
        </p:spPr>
      </p:pic>
      <p:pic>
        <p:nvPicPr>
          <p:cNvPr id="10" name="Grafik 9" descr="ICT_CMYK_whiteborder_gauss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636900" y="349075"/>
            <a:ext cx="3229472" cy="10548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el 1"/>
          <p:cNvSpPr>
            <a:spLocks noGrp="1"/>
          </p:cNvSpPr>
          <p:nvPr>
            <p:ph type="title"/>
          </p:nvPr>
        </p:nvSpPr>
        <p:spPr>
          <a:xfrm>
            <a:off x="316518" y="71414"/>
            <a:ext cx="8286808" cy="1143008"/>
          </a:xfrm>
          <a:prstGeom prst="rect">
            <a:avLst/>
          </a:prstGeom>
        </p:spPr>
        <p:txBody>
          <a:bodyPr anchor="ctr"/>
          <a:lstStyle>
            <a:lvl1pPr>
              <a:defRPr sz="36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noProof="0" dirty="0" err="1" smtClean="0"/>
              <a:t>Titelmasterformat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4"/>
          </p:nvPr>
        </p:nvSpPr>
        <p:spPr>
          <a:xfrm>
            <a:off x="2411926" y="6278399"/>
            <a:ext cx="1017066" cy="532800"/>
          </a:xfrm>
          <a:prstGeom prst="rect">
            <a:avLst/>
          </a:prstGeom>
        </p:spPr>
        <p:txBody>
          <a:bodyPr anchor="b" anchorCtr="0"/>
          <a:lstStyle>
            <a:lvl1pPr algn="r">
              <a:defRPr sz="1200" b="1">
                <a:solidFill>
                  <a:srgbClr val="91A5BB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D9DBA3F-91D4-479C-9AE4-806E120AC48B}" type="datetime1">
              <a:rPr lang="de-DE" smtClean="0"/>
              <a:pPr/>
              <a:t>02.06.2010</a:t>
            </a:fld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5"/>
          </p:nvPr>
        </p:nvSpPr>
        <p:spPr>
          <a:xfrm>
            <a:off x="8315879" y="6278399"/>
            <a:ext cx="571504" cy="532800"/>
          </a:xfrm>
          <a:prstGeom prst="rect">
            <a:avLst/>
          </a:prstGeom>
        </p:spPr>
        <p:txBody>
          <a:bodyPr anchor="b" anchorCtr="0"/>
          <a:lstStyle>
            <a:lvl1pPr algn="r">
              <a:defRPr sz="1200" b="1">
                <a:solidFill>
                  <a:srgbClr val="91A5BB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6C6AE60A-B69C-4790-82F7-3882EDF23186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6"/>
          </p:nvPr>
        </p:nvSpPr>
        <p:spPr>
          <a:xfrm>
            <a:off x="3571868" y="6278399"/>
            <a:ext cx="4568017" cy="532800"/>
          </a:xfrm>
          <a:prstGeom prst="rect">
            <a:avLst/>
          </a:prstGeom>
        </p:spPr>
        <p:txBody>
          <a:bodyPr anchor="b" anchorCtr="0"/>
          <a:lstStyle>
            <a:lvl1pPr algn="r">
              <a:defRPr sz="1100" b="1" baseline="0">
                <a:solidFill>
                  <a:srgbClr val="91A5BB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Jiong Ou, Farooq Muhammad, Christoph Grimm and Martin </a:t>
            </a:r>
            <a:r>
              <a:rPr lang="en-US" dirty="0" err="1" smtClean="0"/>
              <a:t>Barnasconi</a:t>
            </a:r>
            <a:endParaRPr lang="en-US" dirty="0"/>
          </a:p>
        </p:txBody>
      </p:sp>
      <p:sp>
        <p:nvSpPr>
          <p:cNvPr id="7" name="Inhaltsplatzhalter 2"/>
          <p:cNvSpPr>
            <a:spLocks noGrp="1"/>
          </p:cNvSpPr>
          <p:nvPr>
            <p:ph sz="half" idx="17"/>
          </p:nvPr>
        </p:nvSpPr>
        <p:spPr>
          <a:xfrm>
            <a:off x="316518" y="1357298"/>
            <a:ext cx="8286808" cy="4786346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latin typeface="Calibri" pitchFamily="34" charset="0"/>
              </a:defRPr>
            </a:lvl1pPr>
            <a:lvl2pPr>
              <a:spcBef>
                <a:spcPts val="600"/>
              </a:spcBef>
              <a:spcAft>
                <a:spcPts val="600"/>
              </a:spcAft>
              <a:defRPr sz="2000">
                <a:latin typeface="Calibri" pitchFamily="34" charset="0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 sz="2000">
                <a:latin typeface="Calibri" pitchFamily="34" charset="0"/>
              </a:defRPr>
            </a:lvl3pPr>
            <a:lvl4pPr>
              <a:spcBef>
                <a:spcPts val="600"/>
              </a:spcBef>
              <a:spcAft>
                <a:spcPts val="600"/>
              </a:spcAft>
              <a:defRPr sz="1800">
                <a:latin typeface="Calibri" pitchFamily="34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 err="1" smtClean="0"/>
              <a:t>Textmasterformate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 smtClean="0"/>
          </a:p>
          <a:p>
            <a:pPr lvl="1"/>
            <a:r>
              <a:rPr lang="en-US" noProof="0" dirty="0" err="1" smtClean="0"/>
              <a:t>Zweite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Dritte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Vierte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316518" y="71414"/>
            <a:ext cx="8286808" cy="1143008"/>
          </a:xfrm>
          <a:prstGeom prst="rect">
            <a:avLst/>
          </a:prstGeom>
        </p:spPr>
        <p:txBody>
          <a:bodyPr anchor="ctr"/>
          <a:lstStyle>
            <a:lvl1pPr>
              <a:defRPr sz="36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de-DE" noProof="0" dirty="0" smtClean="0"/>
              <a:t>Titelmasterformat </a:t>
            </a:r>
            <a:r>
              <a:rPr lang="en-US" noProof="0" dirty="0" err="1" smtClean="0"/>
              <a:t>durch</a:t>
            </a:r>
            <a:r>
              <a:rPr lang="de-DE" noProof="0" dirty="0" smtClean="0"/>
              <a:t> Klicken bearbeiten</a:t>
            </a:r>
            <a:endParaRPr lang="en-US" noProof="0" dirty="0"/>
          </a:p>
        </p:txBody>
      </p:sp>
      <p:sp>
        <p:nvSpPr>
          <p:cNvPr id="16" name="Datumsplatzhalter 7"/>
          <p:cNvSpPr>
            <a:spLocks noGrp="1"/>
          </p:cNvSpPr>
          <p:nvPr>
            <p:ph type="dt" sz="half" idx="14"/>
          </p:nvPr>
        </p:nvSpPr>
        <p:spPr>
          <a:xfrm>
            <a:off x="2411926" y="6278399"/>
            <a:ext cx="1017066" cy="532800"/>
          </a:xfrm>
          <a:prstGeom prst="rect">
            <a:avLst/>
          </a:prstGeom>
        </p:spPr>
        <p:txBody>
          <a:bodyPr anchor="b" anchorCtr="0"/>
          <a:lstStyle>
            <a:lvl1pPr algn="r">
              <a:defRPr sz="1200" b="1">
                <a:solidFill>
                  <a:srgbClr val="91A5BB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D9DBA3F-91D4-479C-9AE4-806E120AC48B}" type="datetime1">
              <a:rPr lang="de-DE" smtClean="0"/>
              <a:pPr/>
              <a:t>02.06.2010</a:t>
            </a:fld>
            <a:endParaRPr lang="de-DE" dirty="0"/>
          </a:p>
        </p:txBody>
      </p:sp>
      <p:sp>
        <p:nvSpPr>
          <p:cNvPr id="17" name="Foliennummernplatzhalter 8"/>
          <p:cNvSpPr>
            <a:spLocks noGrp="1"/>
          </p:cNvSpPr>
          <p:nvPr>
            <p:ph type="sldNum" sz="quarter" idx="15"/>
          </p:nvPr>
        </p:nvSpPr>
        <p:spPr>
          <a:xfrm>
            <a:off x="8315879" y="6278399"/>
            <a:ext cx="571504" cy="532800"/>
          </a:xfrm>
          <a:prstGeom prst="rect">
            <a:avLst/>
          </a:prstGeom>
        </p:spPr>
        <p:txBody>
          <a:bodyPr anchor="b" anchorCtr="0"/>
          <a:lstStyle>
            <a:lvl1pPr algn="r">
              <a:defRPr sz="1200" b="1">
                <a:solidFill>
                  <a:srgbClr val="91A5BB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6C6AE60A-B69C-4790-82F7-3882EDF23186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8" name="Fußzeilenplatzhalter 9"/>
          <p:cNvSpPr>
            <a:spLocks noGrp="1"/>
          </p:cNvSpPr>
          <p:nvPr>
            <p:ph type="ftr" sz="quarter" idx="16"/>
          </p:nvPr>
        </p:nvSpPr>
        <p:spPr>
          <a:xfrm>
            <a:off x="3571868" y="6278399"/>
            <a:ext cx="4568017" cy="532800"/>
          </a:xfrm>
          <a:prstGeom prst="rect">
            <a:avLst/>
          </a:prstGeom>
        </p:spPr>
        <p:txBody>
          <a:bodyPr anchor="b" anchorCtr="0"/>
          <a:lstStyle>
            <a:lvl1pPr algn="r">
              <a:defRPr sz="1200" b="1">
                <a:solidFill>
                  <a:srgbClr val="91A5BB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Jiong Ou, Farooq Muhammad, Christoph Grimm and Martin </a:t>
            </a:r>
            <a:r>
              <a:rPr lang="en-US" dirty="0" err="1" smtClean="0"/>
              <a:t>Barnasconi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nhaltsplatzhalter 2"/>
          <p:cNvSpPr>
            <a:spLocks noGrp="1"/>
          </p:cNvSpPr>
          <p:nvPr>
            <p:ph sz="half" idx="17"/>
          </p:nvPr>
        </p:nvSpPr>
        <p:spPr>
          <a:xfrm>
            <a:off x="316800" y="1357298"/>
            <a:ext cx="4071966" cy="4786346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Textmasterformate durch Klicken bearbeiten</a:t>
            </a:r>
          </a:p>
          <a:p>
            <a:pPr lvl="1"/>
            <a:r>
              <a:rPr lang="en-US" noProof="0" smtClean="0"/>
              <a:t>Zweite Ebene</a:t>
            </a:r>
          </a:p>
          <a:p>
            <a:pPr lvl="2"/>
            <a:r>
              <a:rPr lang="en-US" noProof="0" smtClean="0"/>
              <a:t>Dritte Ebene</a:t>
            </a:r>
          </a:p>
          <a:p>
            <a:pPr lvl="3"/>
            <a:r>
              <a:rPr lang="en-US" noProof="0" smtClean="0"/>
              <a:t>Vierte Ebene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316518" y="71414"/>
            <a:ext cx="8286808" cy="1143008"/>
          </a:xfrm>
          <a:prstGeom prst="rect">
            <a:avLst/>
          </a:prstGeom>
        </p:spPr>
        <p:txBody>
          <a:bodyPr anchor="ctr"/>
          <a:lstStyle>
            <a:lvl1pPr>
              <a:defRPr sz="36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r>
              <a:rPr lang="en-US" noProof="0" smtClean="0"/>
              <a:t>Titelmasterformat durch Klicken bearbeiten</a:t>
            </a:r>
            <a:endParaRPr lang="en-US" noProof="0"/>
          </a:p>
        </p:txBody>
      </p:sp>
      <p:sp>
        <p:nvSpPr>
          <p:cNvPr id="10" name="Inhaltsplatzhalter 2"/>
          <p:cNvSpPr>
            <a:spLocks noGrp="1"/>
          </p:cNvSpPr>
          <p:nvPr>
            <p:ph sz="half" idx="18"/>
          </p:nvPr>
        </p:nvSpPr>
        <p:spPr>
          <a:xfrm>
            <a:off x="4523448" y="1357298"/>
            <a:ext cx="4071966" cy="4786346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 err="1" smtClean="0"/>
              <a:t>Textmasterformate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 smtClean="0"/>
          </a:p>
          <a:p>
            <a:pPr lvl="1"/>
            <a:r>
              <a:rPr lang="en-US" noProof="0" dirty="0" err="1" smtClean="0"/>
              <a:t>Zweite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Dritte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Vierte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</p:txBody>
      </p:sp>
      <p:sp>
        <p:nvSpPr>
          <p:cNvPr id="13" name="Datumsplatzhalter 7"/>
          <p:cNvSpPr>
            <a:spLocks noGrp="1"/>
          </p:cNvSpPr>
          <p:nvPr>
            <p:ph type="dt" sz="half" idx="14"/>
          </p:nvPr>
        </p:nvSpPr>
        <p:spPr>
          <a:xfrm>
            <a:off x="2411926" y="6278399"/>
            <a:ext cx="1017066" cy="532800"/>
          </a:xfrm>
          <a:prstGeom prst="rect">
            <a:avLst/>
          </a:prstGeom>
        </p:spPr>
        <p:txBody>
          <a:bodyPr anchor="b" anchorCtr="0"/>
          <a:lstStyle>
            <a:lvl1pPr algn="r">
              <a:defRPr sz="1200" b="1">
                <a:solidFill>
                  <a:srgbClr val="91A5BB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D9DBA3F-91D4-479C-9AE4-806E120AC48B}" type="datetime1">
              <a:rPr lang="de-DE" smtClean="0"/>
              <a:pPr/>
              <a:t>02.06.2010</a:t>
            </a:fld>
            <a:endParaRPr lang="de-DE" dirty="0"/>
          </a:p>
        </p:txBody>
      </p:sp>
      <p:sp>
        <p:nvSpPr>
          <p:cNvPr id="14" name="Foliennummernplatzhalter 8"/>
          <p:cNvSpPr>
            <a:spLocks noGrp="1"/>
          </p:cNvSpPr>
          <p:nvPr>
            <p:ph type="sldNum" sz="quarter" idx="15"/>
          </p:nvPr>
        </p:nvSpPr>
        <p:spPr>
          <a:xfrm>
            <a:off x="8315879" y="6278399"/>
            <a:ext cx="571504" cy="532800"/>
          </a:xfrm>
          <a:prstGeom prst="rect">
            <a:avLst/>
          </a:prstGeom>
        </p:spPr>
        <p:txBody>
          <a:bodyPr anchor="b" anchorCtr="0"/>
          <a:lstStyle>
            <a:lvl1pPr algn="r">
              <a:defRPr sz="1200" b="1">
                <a:solidFill>
                  <a:srgbClr val="91A5BB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6C6AE60A-B69C-4790-82F7-3882EDF23186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6" name="Fußzeilenplatzhalter 9"/>
          <p:cNvSpPr>
            <a:spLocks noGrp="1"/>
          </p:cNvSpPr>
          <p:nvPr>
            <p:ph type="ftr" sz="quarter" idx="16"/>
          </p:nvPr>
        </p:nvSpPr>
        <p:spPr>
          <a:xfrm>
            <a:off x="3571868" y="6278399"/>
            <a:ext cx="4568017" cy="532800"/>
          </a:xfrm>
          <a:prstGeom prst="rect">
            <a:avLst/>
          </a:prstGeom>
        </p:spPr>
        <p:txBody>
          <a:bodyPr anchor="b" anchorCtr="0"/>
          <a:lstStyle>
            <a:lvl1pPr algn="r">
              <a:defRPr sz="1200" b="1">
                <a:solidFill>
                  <a:srgbClr val="91A5BB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Jiong Ou, Farooq Muhammad, Christoph Grimm and Martin </a:t>
            </a:r>
            <a:r>
              <a:rPr lang="en-US" dirty="0" err="1" smtClean="0"/>
              <a:t>Barnasconi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CBD9F1"/>
            </a:gs>
            <a:gs pos="0">
              <a:schemeClr val="accent1">
                <a:tint val="44500"/>
                <a:satMod val="160000"/>
              </a:schemeClr>
            </a:gs>
            <a:gs pos="66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Grafik 12" descr="TU_Logo.gif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8340" y="6332557"/>
            <a:ext cx="444402" cy="446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feld 14"/>
          <p:cNvSpPr txBox="1"/>
          <p:nvPr/>
        </p:nvSpPr>
        <p:spPr>
          <a:xfrm rot="16200000">
            <a:off x="7839808" y="973707"/>
            <a:ext cx="22860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www.ict.tuwien.ac.at</a:t>
            </a:r>
            <a:endParaRPr lang="de-AT" sz="1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Picture 4" descr="O:\ICT-ART\ICT_Logo\ICT_LOGO_grey.wmf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100000"/>
          </a:blip>
          <a:srcRect/>
          <a:stretch>
            <a:fillRect/>
          </a:stretch>
        </p:blipFill>
        <p:spPr bwMode="auto">
          <a:xfrm rot="16200000">
            <a:off x="8710598" y="2310321"/>
            <a:ext cx="571502" cy="295302"/>
          </a:xfrm>
          <a:prstGeom prst="rect">
            <a:avLst/>
          </a:prstGeom>
          <a:noFill/>
        </p:spPr>
      </p:pic>
      <p:sp>
        <p:nvSpPr>
          <p:cNvPr id="16" name="Textfeld 15"/>
          <p:cNvSpPr txBox="1"/>
          <p:nvPr/>
        </p:nvSpPr>
        <p:spPr>
          <a:xfrm>
            <a:off x="500034" y="6278428"/>
            <a:ext cx="1935528" cy="531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200" b="1" noProof="0" dirty="0" smtClean="0">
                <a:solidFill>
                  <a:srgbClr val="92AAC7"/>
                </a:solidFill>
                <a:latin typeface="Arial" pitchFamily="34" charset="0"/>
                <a:cs typeface="Arial" pitchFamily="34" charset="0"/>
              </a:rPr>
              <a:t>Institute </a:t>
            </a:r>
            <a:r>
              <a:rPr lang="en-US" sz="1200" b="1" baseline="0" noProof="0" dirty="0" smtClean="0">
                <a:solidFill>
                  <a:srgbClr val="92AAC7"/>
                </a:solidFill>
                <a:latin typeface="Arial" pitchFamily="34" charset="0"/>
                <a:cs typeface="Arial" pitchFamily="34" charset="0"/>
              </a:rPr>
              <a:t>of</a:t>
            </a:r>
            <a:br>
              <a:rPr lang="en-US" sz="1200" b="1" baseline="0" noProof="0" dirty="0" smtClean="0">
                <a:solidFill>
                  <a:srgbClr val="92AAC7"/>
                </a:solidFill>
                <a:latin typeface="Arial" pitchFamily="34" charset="0"/>
                <a:cs typeface="Arial" pitchFamily="34" charset="0"/>
              </a:rPr>
            </a:br>
            <a:r>
              <a:rPr lang="en-US" sz="1200" b="1" baseline="0" noProof="0" dirty="0" smtClean="0">
                <a:solidFill>
                  <a:srgbClr val="92AAC7"/>
                </a:solidFill>
                <a:latin typeface="Arial" pitchFamily="34" charset="0"/>
                <a:cs typeface="Arial" pitchFamily="34" charset="0"/>
              </a:rPr>
              <a:t>Computer Technology</a:t>
            </a:r>
          </a:p>
        </p:txBody>
      </p:sp>
      <p:grpSp>
        <p:nvGrpSpPr>
          <p:cNvPr id="13" name="Gruppieren 12"/>
          <p:cNvGrpSpPr/>
          <p:nvPr/>
        </p:nvGrpSpPr>
        <p:grpSpPr>
          <a:xfrm>
            <a:off x="0" y="0"/>
            <a:ext cx="8845201" cy="6255542"/>
            <a:chOff x="-1" y="0"/>
            <a:chExt cx="8845201" cy="6255542"/>
          </a:xfrm>
          <a:solidFill>
            <a:schemeClr val="bg1"/>
          </a:solidFill>
        </p:grpSpPr>
        <p:sp>
          <p:nvSpPr>
            <p:cNvPr id="11" name="Freeform 10"/>
            <p:cNvSpPr>
              <a:spLocks/>
            </p:cNvSpPr>
            <p:nvPr userDrawn="1"/>
          </p:nvSpPr>
          <p:spPr bwMode="auto">
            <a:xfrm flipV="1">
              <a:off x="-1" y="826254"/>
              <a:ext cx="8845200" cy="5429288"/>
            </a:xfrm>
            <a:custGeom>
              <a:avLst/>
              <a:gdLst/>
              <a:ahLst/>
              <a:cxnLst>
                <a:cxn ang="0">
                  <a:pos x="16464" y="907"/>
                </a:cxn>
                <a:cxn ang="0">
                  <a:pos x="16463" y="859"/>
                </a:cxn>
                <a:cxn ang="0">
                  <a:pos x="16459" y="814"/>
                </a:cxn>
                <a:cxn ang="0">
                  <a:pos x="16453" y="768"/>
                </a:cxn>
                <a:cxn ang="0">
                  <a:pos x="16447" y="725"/>
                </a:cxn>
                <a:cxn ang="0">
                  <a:pos x="16436" y="682"/>
                </a:cxn>
                <a:cxn ang="0">
                  <a:pos x="16426" y="640"/>
                </a:cxn>
                <a:cxn ang="0">
                  <a:pos x="16412" y="598"/>
                </a:cxn>
                <a:cxn ang="0">
                  <a:pos x="16397" y="558"/>
                </a:cxn>
                <a:cxn ang="0">
                  <a:pos x="16379" y="517"/>
                </a:cxn>
                <a:cxn ang="0">
                  <a:pos x="16358" y="479"/>
                </a:cxn>
                <a:cxn ang="0">
                  <a:pos x="16336" y="440"/>
                </a:cxn>
                <a:cxn ang="0">
                  <a:pos x="16313" y="404"/>
                </a:cxn>
                <a:cxn ang="0">
                  <a:pos x="16285" y="368"/>
                </a:cxn>
                <a:cxn ang="0">
                  <a:pos x="16258" y="334"/>
                </a:cxn>
                <a:cxn ang="0">
                  <a:pos x="16228" y="299"/>
                </a:cxn>
                <a:cxn ang="0">
                  <a:pos x="16196" y="266"/>
                </a:cxn>
                <a:cxn ang="0">
                  <a:pos x="16162" y="233"/>
                </a:cxn>
                <a:cxn ang="0">
                  <a:pos x="16127" y="203"/>
                </a:cxn>
                <a:cxn ang="0">
                  <a:pos x="16091" y="174"/>
                </a:cxn>
                <a:cxn ang="0">
                  <a:pos x="16055" y="149"/>
                </a:cxn>
                <a:cxn ang="0">
                  <a:pos x="16016" y="124"/>
                </a:cxn>
                <a:cxn ang="0">
                  <a:pos x="15978" y="103"/>
                </a:cxn>
                <a:cxn ang="0">
                  <a:pos x="15938" y="83"/>
                </a:cxn>
                <a:cxn ang="0">
                  <a:pos x="15900" y="66"/>
                </a:cxn>
                <a:cxn ang="0">
                  <a:pos x="15858" y="49"/>
                </a:cxn>
                <a:cxn ang="0">
                  <a:pos x="15817" y="36"/>
                </a:cxn>
                <a:cxn ang="0">
                  <a:pos x="15774" y="24"/>
                </a:cxn>
                <a:cxn ang="0">
                  <a:pos x="15732" y="16"/>
                </a:cxn>
                <a:cxn ang="0">
                  <a:pos x="15686" y="7"/>
                </a:cxn>
                <a:cxn ang="0">
                  <a:pos x="15642" y="4"/>
                </a:cxn>
                <a:cxn ang="0">
                  <a:pos x="15595" y="0"/>
                </a:cxn>
                <a:cxn ang="0">
                  <a:pos x="15550" y="0"/>
                </a:cxn>
                <a:cxn ang="0">
                  <a:pos x="0" y="0"/>
                </a:cxn>
                <a:cxn ang="0">
                  <a:pos x="0" y="9315"/>
                </a:cxn>
                <a:cxn ang="0">
                  <a:pos x="16464" y="9315"/>
                </a:cxn>
                <a:cxn ang="0">
                  <a:pos x="16464" y="907"/>
                </a:cxn>
              </a:cxnLst>
              <a:rect l="0" t="0" r="r" b="b"/>
              <a:pathLst>
                <a:path w="16464" h="9315">
                  <a:moveTo>
                    <a:pt x="16464" y="907"/>
                  </a:moveTo>
                  <a:lnTo>
                    <a:pt x="16463" y="859"/>
                  </a:lnTo>
                  <a:lnTo>
                    <a:pt x="16459" y="814"/>
                  </a:lnTo>
                  <a:lnTo>
                    <a:pt x="16453" y="768"/>
                  </a:lnTo>
                  <a:lnTo>
                    <a:pt x="16447" y="725"/>
                  </a:lnTo>
                  <a:lnTo>
                    <a:pt x="16436" y="682"/>
                  </a:lnTo>
                  <a:lnTo>
                    <a:pt x="16426" y="640"/>
                  </a:lnTo>
                  <a:lnTo>
                    <a:pt x="16412" y="598"/>
                  </a:lnTo>
                  <a:lnTo>
                    <a:pt x="16397" y="558"/>
                  </a:lnTo>
                  <a:lnTo>
                    <a:pt x="16379" y="517"/>
                  </a:lnTo>
                  <a:lnTo>
                    <a:pt x="16358" y="479"/>
                  </a:lnTo>
                  <a:lnTo>
                    <a:pt x="16336" y="440"/>
                  </a:lnTo>
                  <a:lnTo>
                    <a:pt x="16313" y="404"/>
                  </a:lnTo>
                  <a:lnTo>
                    <a:pt x="16285" y="368"/>
                  </a:lnTo>
                  <a:lnTo>
                    <a:pt x="16258" y="334"/>
                  </a:lnTo>
                  <a:lnTo>
                    <a:pt x="16228" y="299"/>
                  </a:lnTo>
                  <a:lnTo>
                    <a:pt x="16196" y="266"/>
                  </a:lnTo>
                  <a:lnTo>
                    <a:pt x="16162" y="233"/>
                  </a:lnTo>
                  <a:lnTo>
                    <a:pt x="16127" y="203"/>
                  </a:lnTo>
                  <a:lnTo>
                    <a:pt x="16091" y="174"/>
                  </a:lnTo>
                  <a:lnTo>
                    <a:pt x="16055" y="149"/>
                  </a:lnTo>
                  <a:lnTo>
                    <a:pt x="16016" y="124"/>
                  </a:lnTo>
                  <a:lnTo>
                    <a:pt x="15978" y="103"/>
                  </a:lnTo>
                  <a:lnTo>
                    <a:pt x="15938" y="83"/>
                  </a:lnTo>
                  <a:lnTo>
                    <a:pt x="15900" y="66"/>
                  </a:lnTo>
                  <a:lnTo>
                    <a:pt x="15858" y="49"/>
                  </a:lnTo>
                  <a:lnTo>
                    <a:pt x="15817" y="36"/>
                  </a:lnTo>
                  <a:lnTo>
                    <a:pt x="15774" y="24"/>
                  </a:lnTo>
                  <a:lnTo>
                    <a:pt x="15732" y="16"/>
                  </a:lnTo>
                  <a:lnTo>
                    <a:pt x="15686" y="7"/>
                  </a:lnTo>
                  <a:lnTo>
                    <a:pt x="15642" y="4"/>
                  </a:lnTo>
                  <a:lnTo>
                    <a:pt x="15595" y="0"/>
                  </a:lnTo>
                  <a:lnTo>
                    <a:pt x="15550" y="0"/>
                  </a:lnTo>
                  <a:lnTo>
                    <a:pt x="0" y="0"/>
                  </a:lnTo>
                  <a:lnTo>
                    <a:pt x="0" y="9315"/>
                  </a:lnTo>
                  <a:lnTo>
                    <a:pt x="16464" y="9315"/>
                  </a:lnTo>
                  <a:lnTo>
                    <a:pt x="16464" y="90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2" name="Rechteck 11"/>
            <p:cNvSpPr/>
            <p:nvPr userDrawn="1"/>
          </p:nvSpPr>
          <p:spPr bwMode="auto">
            <a:xfrm>
              <a:off x="0" y="0"/>
              <a:ext cx="8845200" cy="828000"/>
            </a:xfrm>
            <a:prstGeom prst="rect">
              <a:avLst/>
            </a:prstGeom>
            <a:grpFill/>
            <a:ln w="25400">
              <a:noFill/>
              <a:miter lim="800000"/>
              <a:headEnd/>
              <a:tailEnd/>
            </a:ln>
            <a:effectLst/>
          </p:spPr>
          <p:txBody>
            <a:bodyPr wrap="none"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de-AT" sz="2000" dirty="0" err="1" smtClean="0">
                <a:latin typeface="+mn-lt"/>
                <a:cs typeface="+mn-cs"/>
              </a:endParaRPr>
            </a:p>
          </p:txBody>
        </p:sp>
      </p:grpSp>
      <p:sp>
        <p:nvSpPr>
          <p:cNvPr id="10" name="Textfeld 9"/>
          <p:cNvSpPr txBox="1"/>
          <p:nvPr/>
        </p:nvSpPr>
        <p:spPr>
          <a:xfrm>
            <a:off x="8707312" y="6534201"/>
            <a:ext cx="428628" cy="27699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de-AT" sz="1200" b="1" dirty="0" smtClean="0">
                <a:solidFill>
                  <a:srgbClr val="91A5BB"/>
                </a:solidFill>
                <a:latin typeface="Arial" pitchFamily="34" charset="0"/>
                <a:cs typeface="Arial" pitchFamily="34" charset="0"/>
              </a:rPr>
              <a:t>/17</a:t>
            </a:r>
            <a:endParaRPr lang="de-AT" sz="1200" b="1" dirty="0">
              <a:solidFill>
                <a:srgbClr val="91A5BB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4" r:id="rId2"/>
    <p:sldLayoutId id="2147483691" r:id="rId3"/>
    <p:sldLayoutId id="2147483692" r:id="rId4"/>
    <p:sldLayoutId id="2147483693" r:id="rId5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6699"/>
        </a:buClr>
        <a:buSzPct val="110000"/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6699"/>
        </a:buClr>
        <a:buSzPct val="120000"/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6699"/>
        </a:buClr>
        <a:buSzPct val="120000"/>
        <a:buFont typeface="Symbol" pitchFamily="18" charset="2"/>
        <a:buChar char="-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ystemc-ams.org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Modeling Communication Systems Using the </a:t>
            </a:r>
            <a:r>
              <a:rPr lang="en-US" dirty="0" err="1" smtClean="0"/>
              <a:t>SystemC</a:t>
            </a:r>
            <a:r>
              <a:rPr lang="en-US" dirty="0" smtClean="0"/>
              <a:t> AMS Building Block Library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Jiong Ou</a:t>
            </a:r>
            <a:r>
              <a:rPr lang="en-US" baseline="30000" dirty="0" smtClean="0"/>
              <a:t>1</a:t>
            </a:r>
            <a:r>
              <a:rPr lang="en-US" dirty="0" smtClean="0"/>
              <a:t>, Farooq Muhammad</a:t>
            </a:r>
            <a:r>
              <a:rPr lang="en-US" baseline="30000" dirty="0" smtClean="0"/>
              <a:t>1</a:t>
            </a:r>
            <a:r>
              <a:rPr lang="en-US" dirty="0" smtClean="0"/>
              <a:t>, Christoph Grimm</a:t>
            </a:r>
            <a:r>
              <a:rPr lang="en-US" baseline="30000" dirty="0" smtClean="0"/>
              <a:t>1</a:t>
            </a:r>
            <a:r>
              <a:rPr lang="en-US" dirty="0" smtClean="0"/>
              <a:t> and Martin Barnasconi</a:t>
            </a:r>
            <a:r>
              <a:rPr lang="en-US" baseline="30000" dirty="0" smtClean="0"/>
              <a:t>2</a:t>
            </a:r>
          </a:p>
          <a:p>
            <a:pPr algn="r"/>
            <a:r>
              <a:rPr lang="en-US" dirty="0" smtClean="0"/>
              <a:t>Vienna </a:t>
            </a:r>
            <a:r>
              <a:rPr lang="en-US" smtClean="0"/>
              <a:t>University of </a:t>
            </a:r>
            <a:r>
              <a:rPr lang="en-US" dirty="0" smtClean="0"/>
              <a:t>Technology</a:t>
            </a:r>
            <a:r>
              <a:rPr lang="en-US" baseline="30000" dirty="0" smtClean="0"/>
              <a:t>1</a:t>
            </a:r>
          </a:p>
          <a:p>
            <a:pPr algn="r"/>
            <a:r>
              <a:rPr lang="en-US" dirty="0" smtClean="0"/>
              <a:t>NXP Semiconductors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3"/>
          <p:cNvSpPr txBox="1"/>
          <p:nvPr/>
        </p:nvSpPr>
        <p:spPr>
          <a:xfrm>
            <a:off x="428596" y="1378613"/>
            <a:ext cx="8207375" cy="4693593"/>
          </a:xfrm>
          <a:prstGeom prst="rect">
            <a:avLst/>
          </a:prstGeom>
          <a:solidFill>
            <a:schemeClr val="bg2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r>
              <a:rPr lang="en-US" sz="1300" dirty="0">
                <a:latin typeface="Lucida Console" pitchFamily="49" charset="0"/>
              </a:rPr>
              <a:t>SCA_TDF_MODULE (</a:t>
            </a:r>
            <a:r>
              <a:rPr lang="en-US" sz="1300" dirty="0" err="1">
                <a:latin typeface="Lucida Console" pitchFamily="49" charset="0"/>
              </a:rPr>
              <a:t>lna</a:t>
            </a:r>
            <a:r>
              <a:rPr lang="en-US" sz="1300" dirty="0">
                <a:latin typeface="Lucida Console" pitchFamily="49" charset="0"/>
              </a:rPr>
              <a:t>)</a:t>
            </a:r>
          </a:p>
          <a:p>
            <a:r>
              <a:rPr lang="en-US" sz="1300" dirty="0">
                <a:latin typeface="Lucida Console" pitchFamily="49" charset="0"/>
              </a:rPr>
              <a:t>{</a:t>
            </a:r>
          </a:p>
          <a:p>
            <a:r>
              <a:rPr lang="en-US" sz="1300" dirty="0">
                <a:latin typeface="Lucida Console" pitchFamily="49" charset="0"/>
              </a:rPr>
              <a:t> public:</a:t>
            </a:r>
          </a:p>
          <a:p>
            <a:r>
              <a:rPr lang="en-US" sz="1300" dirty="0">
                <a:latin typeface="Lucida Console" pitchFamily="49" charset="0"/>
              </a:rPr>
              <a:t>   </a:t>
            </a:r>
            <a:r>
              <a:rPr lang="en-US" sz="1300" b="1" dirty="0" err="1">
                <a:latin typeface="Lucida Console" pitchFamily="49" charset="0"/>
              </a:rPr>
              <a:t>sca_tdf</a:t>
            </a:r>
            <a:r>
              <a:rPr lang="en-US" sz="1300" b="1" dirty="0">
                <a:latin typeface="Lucida Console" pitchFamily="49" charset="0"/>
              </a:rPr>
              <a:t>::</a:t>
            </a:r>
            <a:r>
              <a:rPr lang="en-US" sz="1300" b="1" dirty="0" err="1">
                <a:latin typeface="Lucida Console" pitchFamily="49" charset="0"/>
              </a:rPr>
              <a:t>sca_in</a:t>
            </a:r>
            <a:r>
              <a:rPr lang="en-US" sz="1300" dirty="0">
                <a:latin typeface="Lucida Console" pitchFamily="49" charset="0"/>
              </a:rPr>
              <a:t>&lt;double&gt; in;   </a:t>
            </a:r>
            <a:r>
              <a:rPr lang="en-US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 </a:t>
            </a:r>
            <a:r>
              <a:rPr lang="en-US" sz="13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// Input port</a:t>
            </a:r>
          </a:p>
          <a:p>
            <a:r>
              <a:rPr lang="en-US" sz="1300" dirty="0">
                <a:latin typeface="Lucida Console" pitchFamily="49" charset="0"/>
              </a:rPr>
              <a:t>   </a:t>
            </a:r>
            <a:r>
              <a:rPr lang="en-US" sz="1300" b="1" dirty="0" err="1">
                <a:latin typeface="Lucida Console" pitchFamily="49" charset="0"/>
              </a:rPr>
              <a:t>sca_tdf</a:t>
            </a:r>
            <a:r>
              <a:rPr lang="en-US" sz="1300" b="1" dirty="0">
                <a:latin typeface="Lucida Console" pitchFamily="49" charset="0"/>
              </a:rPr>
              <a:t>::</a:t>
            </a:r>
            <a:r>
              <a:rPr lang="en-US" sz="1300" b="1" dirty="0" err="1">
                <a:latin typeface="Lucida Console" pitchFamily="49" charset="0"/>
              </a:rPr>
              <a:t>sca_out</a:t>
            </a:r>
            <a:r>
              <a:rPr lang="en-US" sz="1300" dirty="0">
                <a:latin typeface="Lucida Console" pitchFamily="49" charset="0"/>
              </a:rPr>
              <a:t>&lt;double&gt; out;  </a:t>
            </a:r>
            <a:r>
              <a:rPr lang="en-US" sz="13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// Output port</a:t>
            </a:r>
          </a:p>
          <a:p>
            <a:endParaRPr lang="en-US" sz="1300" i="1" dirty="0">
              <a:latin typeface="Lucida Console" pitchFamily="49" charset="0"/>
            </a:endParaRPr>
          </a:p>
          <a:p>
            <a:r>
              <a:rPr lang="en-US" sz="1300" dirty="0">
                <a:latin typeface="Lucida Console" pitchFamily="49" charset="0"/>
              </a:rPr>
              <a:t> private:</a:t>
            </a:r>
          </a:p>
          <a:p>
            <a:r>
              <a:rPr lang="en-US" sz="1300" dirty="0">
                <a:latin typeface="Lucida Console" pitchFamily="49" charset="0"/>
              </a:rPr>
              <a:t>   double gain;              </a:t>
            </a:r>
            <a:r>
              <a:rPr lang="en-US" sz="13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// Gain in dB</a:t>
            </a:r>
          </a:p>
          <a:p>
            <a:r>
              <a:rPr lang="en-US" sz="1300" dirty="0">
                <a:latin typeface="Lucida Console" pitchFamily="49" charset="0"/>
              </a:rPr>
              <a:t>   double ip3;               </a:t>
            </a:r>
            <a:r>
              <a:rPr lang="en-US" sz="13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// Third Input Intercept Point in </a:t>
            </a:r>
            <a:r>
              <a:rPr lang="en-US" sz="13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dBm</a:t>
            </a:r>
            <a:endParaRPr lang="en-US" sz="1300" i="1" dirty="0">
              <a:solidFill>
                <a:schemeClr val="tx1">
                  <a:lumMod val="50000"/>
                  <a:lumOff val="50000"/>
                </a:schemeClr>
              </a:solidFill>
              <a:latin typeface="Lucida Console" pitchFamily="49" charset="0"/>
            </a:endParaRPr>
          </a:p>
          <a:p>
            <a:endParaRPr lang="en-US" sz="1300" dirty="0">
              <a:latin typeface="Lucida Console" pitchFamily="49" charset="0"/>
            </a:endParaRPr>
          </a:p>
          <a:p>
            <a:r>
              <a:rPr lang="en-US" sz="1300" dirty="0">
                <a:latin typeface="Lucida Console" pitchFamily="49" charset="0"/>
              </a:rPr>
              <a:t>   </a:t>
            </a:r>
            <a:r>
              <a:rPr lang="en-US" sz="13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// Coefficients of output polynomial v = a*</a:t>
            </a:r>
            <a:r>
              <a:rPr lang="en-US" sz="13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i</a:t>
            </a:r>
            <a:r>
              <a:rPr lang="en-US" sz="13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 - b*</a:t>
            </a:r>
            <a:r>
              <a:rPr lang="en-US" sz="13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i</a:t>
            </a:r>
            <a:r>
              <a:rPr lang="en-US" sz="13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*</a:t>
            </a:r>
            <a:r>
              <a:rPr lang="en-US" sz="13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i</a:t>
            </a:r>
            <a:r>
              <a:rPr lang="en-US" sz="13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 - c*</a:t>
            </a:r>
            <a:r>
              <a:rPr lang="en-US" sz="13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i</a:t>
            </a:r>
            <a:r>
              <a:rPr lang="en-US" sz="13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*</a:t>
            </a:r>
            <a:r>
              <a:rPr lang="en-US" sz="13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i</a:t>
            </a:r>
            <a:r>
              <a:rPr lang="en-US" sz="13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*</a:t>
            </a:r>
            <a:r>
              <a:rPr lang="en-US" sz="13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i</a:t>
            </a:r>
            <a:endParaRPr lang="en-US" sz="1300" i="1" dirty="0">
              <a:solidFill>
                <a:schemeClr val="tx1">
                  <a:lumMod val="50000"/>
                  <a:lumOff val="50000"/>
                </a:schemeClr>
              </a:solidFill>
              <a:latin typeface="Lucida Console" pitchFamily="49" charset="0"/>
            </a:endParaRPr>
          </a:p>
          <a:p>
            <a:r>
              <a:rPr lang="en-US" sz="1300" dirty="0">
                <a:latin typeface="Lucida Console" pitchFamily="49" charset="0"/>
              </a:rPr>
              <a:t>   double a, b, c;</a:t>
            </a:r>
          </a:p>
          <a:p>
            <a:endParaRPr lang="en-US" sz="1300" dirty="0">
              <a:latin typeface="Lucida Console" pitchFamily="49" charset="0"/>
            </a:endParaRPr>
          </a:p>
          <a:p>
            <a:r>
              <a:rPr lang="en-US" sz="1300" dirty="0">
                <a:latin typeface="Lucida Console" pitchFamily="49" charset="0"/>
              </a:rPr>
              <a:t>   </a:t>
            </a:r>
            <a:r>
              <a:rPr lang="en-US" sz="1300" dirty="0" err="1">
                <a:latin typeface="Lucida Console" pitchFamily="49" charset="0"/>
              </a:rPr>
              <a:t>bool</a:t>
            </a:r>
            <a:r>
              <a:rPr lang="en-US" sz="1300" dirty="0">
                <a:latin typeface="Lucida Console" pitchFamily="49" charset="0"/>
              </a:rPr>
              <a:t> ideal;               </a:t>
            </a:r>
            <a:r>
              <a:rPr lang="en-US" sz="13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//  ideal </a:t>
            </a:r>
            <a:r>
              <a:rPr lang="en-US" sz="13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lna</a:t>
            </a:r>
            <a:r>
              <a:rPr lang="en-US" sz="13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 or not, true --&gt; ideal</a:t>
            </a:r>
          </a:p>
          <a:p>
            <a:r>
              <a:rPr lang="en-US" sz="1300" dirty="0">
                <a:latin typeface="Lucida Console" pitchFamily="49" charset="0"/>
              </a:rPr>
              <a:t>   ...</a:t>
            </a:r>
          </a:p>
          <a:p>
            <a:endParaRPr lang="en-US" sz="1300" dirty="0">
              <a:latin typeface="Lucida Console" pitchFamily="49" charset="0"/>
            </a:endParaRPr>
          </a:p>
          <a:p>
            <a:r>
              <a:rPr lang="en-US" sz="1300" dirty="0">
                <a:latin typeface="Lucida Console" pitchFamily="49" charset="0"/>
              </a:rPr>
              <a:t> public:</a:t>
            </a:r>
          </a:p>
          <a:p>
            <a:r>
              <a:rPr lang="en-US" sz="1300" dirty="0">
                <a:latin typeface="Lucida Console" pitchFamily="49" charset="0"/>
              </a:rPr>
              <a:t>   </a:t>
            </a:r>
            <a:r>
              <a:rPr lang="en-US" sz="13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// Constructor: name, gain in dB, ip3 in </a:t>
            </a:r>
            <a:r>
              <a:rPr lang="en-US" sz="13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dBm</a:t>
            </a:r>
            <a:r>
              <a:rPr lang="en-US" sz="13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, ideal (</a:t>
            </a:r>
            <a:r>
              <a:rPr lang="en-US" sz="13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bool</a:t>
            </a:r>
            <a:r>
              <a:rPr lang="en-US" sz="13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)</a:t>
            </a:r>
          </a:p>
          <a:p>
            <a:r>
              <a:rPr lang="en-US" sz="1300" dirty="0">
                <a:latin typeface="Lucida Console" pitchFamily="49" charset="0"/>
              </a:rPr>
              <a:t>   </a:t>
            </a:r>
            <a:r>
              <a:rPr lang="en-US" sz="1300" dirty="0" err="1">
                <a:latin typeface="Lucida Console" pitchFamily="49" charset="0"/>
              </a:rPr>
              <a:t>lna</a:t>
            </a:r>
            <a:r>
              <a:rPr lang="en-US" sz="1300" dirty="0">
                <a:latin typeface="Lucida Console" pitchFamily="49" charset="0"/>
              </a:rPr>
              <a:t> (</a:t>
            </a:r>
            <a:r>
              <a:rPr lang="en-US" sz="1300" dirty="0" err="1">
                <a:latin typeface="Lucida Console" pitchFamily="49" charset="0"/>
              </a:rPr>
              <a:t>sc_core</a:t>
            </a:r>
            <a:r>
              <a:rPr lang="en-US" sz="1300" dirty="0">
                <a:latin typeface="Lucida Console" pitchFamily="49" charset="0"/>
              </a:rPr>
              <a:t>::</a:t>
            </a:r>
            <a:r>
              <a:rPr lang="en-US" sz="1300" dirty="0" err="1">
                <a:latin typeface="Lucida Console" pitchFamily="49" charset="0"/>
              </a:rPr>
              <a:t>sc_module_name</a:t>
            </a:r>
            <a:r>
              <a:rPr lang="en-US" sz="1300" dirty="0">
                <a:latin typeface="Lucida Console" pitchFamily="49" charset="0"/>
              </a:rPr>
              <a:t> n, double _gain, double _ip3, </a:t>
            </a:r>
            <a:r>
              <a:rPr lang="en-US" sz="1300" dirty="0" err="1">
                <a:latin typeface="Lucida Console" pitchFamily="49" charset="0"/>
              </a:rPr>
              <a:t>bool</a:t>
            </a:r>
            <a:r>
              <a:rPr lang="en-US" sz="1300" dirty="0">
                <a:latin typeface="Lucida Console" pitchFamily="49" charset="0"/>
              </a:rPr>
              <a:t> _ideal);</a:t>
            </a:r>
          </a:p>
          <a:p>
            <a:r>
              <a:rPr lang="en-US" sz="1300" dirty="0">
                <a:latin typeface="Lucida Console" pitchFamily="49" charset="0"/>
              </a:rPr>
              <a:t>   ...</a:t>
            </a:r>
          </a:p>
          <a:p>
            <a:r>
              <a:rPr lang="en-US" sz="1300" dirty="0">
                <a:latin typeface="Lucida Console" pitchFamily="49" charset="0"/>
              </a:rPr>
              <a:t> private:</a:t>
            </a:r>
          </a:p>
          <a:p>
            <a:r>
              <a:rPr lang="en-US" sz="1300" dirty="0">
                <a:latin typeface="Lucida Console" pitchFamily="49" charset="0"/>
              </a:rPr>
              <a:t>   void </a:t>
            </a:r>
            <a:r>
              <a:rPr lang="en-US" sz="1300" b="1" dirty="0">
                <a:latin typeface="Lucida Console" pitchFamily="49" charset="0"/>
              </a:rPr>
              <a:t>processing</a:t>
            </a:r>
            <a:r>
              <a:rPr lang="en-US" sz="1300" dirty="0">
                <a:latin typeface="Lucida Console" pitchFamily="49" charset="0"/>
              </a:rPr>
              <a:t>(); </a:t>
            </a:r>
            <a:r>
              <a:rPr lang="en-US" sz="13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// Timed Data Flow (TDF) processing method</a:t>
            </a:r>
          </a:p>
          <a:p>
            <a:r>
              <a:rPr lang="en-US" sz="1300" dirty="0">
                <a:latin typeface="Lucida Console" pitchFamily="49" charset="0"/>
              </a:rPr>
              <a:t>};</a:t>
            </a:r>
          </a:p>
        </p:txBody>
      </p:sp>
      <p:sp>
        <p:nvSpPr>
          <p:cNvPr id="50178" name="Rectangle 17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3200" dirty="0" smtClean="0">
                <a:latin typeface="Calibri" pitchFamily="34" charset="0"/>
                <a:cs typeface="Arial" charset="0"/>
              </a:rPr>
              <a:t>Building block example: </a:t>
            </a:r>
            <a:br>
              <a:rPr lang="en-US" sz="3200" dirty="0" smtClean="0">
                <a:latin typeface="Calibri" pitchFamily="34" charset="0"/>
                <a:cs typeface="Arial" charset="0"/>
              </a:rPr>
            </a:br>
            <a:r>
              <a:rPr lang="en-US" sz="3200" dirty="0" smtClean="0">
                <a:latin typeface="Calibri" pitchFamily="34" charset="0"/>
                <a:cs typeface="Arial" charset="0"/>
              </a:rPr>
              <a:t>LNA header file</a:t>
            </a:r>
          </a:p>
        </p:txBody>
      </p:sp>
      <p:sp>
        <p:nvSpPr>
          <p:cNvPr id="50180" name="Slide Number Placeholder 2"/>
          <p:cNvSpPr txBox="1">
            <a:spLocks noGrp="1"/>
          </p:cNvSpPr>
          <p:nvPr/>
        </p:nvSpPr>
        <p:spPr bwMode="auto">
          <a:xfrm>
            <a:off x="8315325" y="6278563"/>
            <a:ext cx="5715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1C624C9-85CF-4BAC-9C19-D62726549F33}" type="slidenum">
              <a:rPr lang="de-DE" sz="1200" b="1">
                <a:solidFill>
                  <a:srgbClr val="91A5BB"/>
                </a:solidFill>
                <a:cs typeface="Arial" charset="0"/>
              </a:rPr>
              <a:pPr algn="r"/>
              <a:t>10</a:t>
            </a:fld>
            <a:endParaRPr lang="de-DE" sz="1200" b="1">
              <a:solidFill>
                <a:srgbClr val="91A5BB"/>
              </a:solidFill>
              <a:cs typeface="Arial" charset="0"/>
            </a:endParaRPr>
          </a:p>
        </p:txBody>
      </p:sp>
      <p:sp>
        <p:nvSpPr>
          <p:cNvPr id="50181" name="Footer Placeholder 3"/>
          <p:cNvSpPr txBox="1">
            <a:spLocks noGrp="1"/>
          </p:cNvSpPr>
          <p:nvPr/>
        </p:nvSpPr>
        <p:spPr bwMode="auto">
          <a:xfrm>
            <a:off x="3571875" y="6278563"/>
            <a:ext cx="456723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 b="1" dirty="0">
                <a:solidFill>
                  <a:srgbClr val="91A5BB"/>
                </a:solidFill>
                <a:cs typeface="Arial" charset="0"/>
              </a:rPr>
              <a:t>Jiong Ou, </a:t>
            </a:r>
            <a:r>
              <a:rPr lang="en-US" sz="1000" b="1" dirty="0" smtClean="0">
                <a:solidFill>
                  <a:srgbClr val="91A5BB"/>
                </a:solidFill>
                <a:cs typeface="Arial" charset="0"/>
              </a:rPr>
              <a:t>Farooq Muhammad, Christoph </a:t>
            </a:r>
            <a:r>
              <a:rPr lang="en-US" sz="1000" b="1" dirty="0">
                <a:solidFill>
                  <a:srgbClr val="91A5BB"/>
                </a:solidFill>
                <a:cs typeface="Arial" charset="0"/>
              </a:rPr>
              <a:t>Grimm and Martin </a:t>
            </a:r>
            <a:r>
              <a:rPr lang="en-US" sz="1000" b="1" dirty="0" err="1">
                <a:solidFill>
                  <a:srgbClr val="91A5BB"/>
                </a:solidFill>
                <a:cs typeface="Arial" charset="0"/>
              </a:rPr>
              <a:t>Barnasconi</a:t>
            </a:r>
            <a:endParaRPr lang="en-US" sz="1000" b="1" dirty="0">
              <a:solidFill>
                <a:srgbClr val="91A5BB"/>
              </a:solidFill>
              <a:cs typeface="Arial" charset="0"/>
            </a:endParaRPr>
          </a:p>
        </p:txBody>
      </p:sp>
      <p:pic>
        <p:nvPicPr>
          <p:cNvPr id="50182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125" y="260350"/>
            <a:ext cx="1862138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3" name="Text Box 12"/>
          <p:cNvSpPr txBox="1">
            <a:spLocks noChangeArrowheads="1"/>
          </p:cNvSpPr>
          <p:nvPr/>
        </p:nvSpPr>
        <p:spPr bwMode="auto">
          <a:xfrm>
            <a:off x="7164388" y="1700213"/>
            <a:ext cx="7191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Verdana" pitchFamily="34" charset="0"/>
              </a:rPr>
              <a:t>LNA</a:t>
            </a:r>
            <a:endParaRPr lang="de-AT" sz="1400" dirty="0">
              <a:latin typeface="Calibri" pitchFamily="34" charset="0"/>
            </a:endParaRPr>
          </a:p>
        </p:txBody>
      </p:sp>
      <p:sp>
        <p:nvSpPr>
          <p:cNvPr id="50216" name="Text Box 138"/>
          <p:cNvSpPr txBox="1">
            <a:spLocks noChangeArrowheads="1"/>
          </p:cNvSpPr>
          <p:nvPr/>
        </p:nvSpPr>
        <p:spPr bwMode="auto">
          <a:xfrm>
            <a:off x="6848475" y="865188"/>
            <a:ext cx="301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dirty="0"/>
              <a:t>in</a:t>
            </a:r>
          </a:p>
        </p:txBody>
      </p:sp>
      <p:sp>
        <p:nvSpPr>
          <p:cNvPr id="50217" name="Text Box 138"/>
          <p:cNvSpPr txBox="1">
            <a:spLocks noChangeArrowheads="1"/>
          </p:cNvSpPr>
          <p:nvPr/>
        </p:nvSpPr>
        <p:spPr bwMode="auto">
          <a:xfrm>
            <a:off x="7797800" y="865188"/>
            <a:ext cx="4460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dirty="0"/>
              <a:t>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OFDM </a:t>
            </a:r>
            <a:r>
              <a:rPr lang="en-US" dirty="0" err="1" smtClean="0"/>
              <a:t>Tranceiver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11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z="1000" dirty="0" smtClean="0"/>
              <a:t>Jiong Ou, </a:t>
            </a:r>
            <a:r>
              <a:rPr lang="en-US" sz="1000" dirty="0" smtClean="0">
                <a:cs typeface="Arial" charset="0"/>
              </a:rPr>
              <a:t>Farooq Muhammad, </a:t>
            </a:r>
            <a:r>
              <a:rPr lang="en-US" sz="1000" dirty="0" smtClean="0"/>
              <a:t>Christoph Grimm and Martin </a:t>
            </a:r>
            <a:r>
              <a:rPr lang="en-US" sz="1000" dirty="0" err="1" smtClean="0"/>
              <a:t>Barnasconi</a:t>
            </a:r>
            <a:endParaRPr lang="en-US" sz="1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7"/>
          </p:nvPr>
        </p:nvSpPr>
        <p:spPr>
          <a:xfrm>
            <a:off x="357158" y="1357298"/>
            <a:ext cx="8286808" cy="4786346"/>
          </a:xfrm>
        </p:spPr>
        <p:txBody>
          <a:bodyPr/>
          <a:lstStyle/>
          <a:p>
            <a:r>
              <a:rPr lang="de-AT" dirty="0" smtClean="0"/>
              <a:t>OFDM: Orthogonal </a:t>
            </a:r>
            <a:r>
              <a:rPr lang="de-AT" dirty="0" err="1" smtClean="0"/>
              <a:t>frequency-division</a:t>
            </a:r>
            <a:r>
              <a:rPr lang="de-AT" dirty="0" smtClean="0"/>
              <a:t> </a:t>
            </a:r>
            <a:r>
              <a:rPr lang="de-AT" dirty="0" err="1" smtClean="0"/>
              <a:t>multiplexing</a:t>
            </a:r>
            <a:endParaRPr lang="de-AT" dirty="0" smtClean="0"/>
          </a:p>
          <a:p>
            <a:endParaRPr lang="en-US" dirty="0"/>
          </a:p>
        </p:txBody>
      </p:sp>
      <p:pic>
        <p:nvPicPr>
          <p:cNvPr id="6" name="Picture 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3786190"/>
            <a:ext cx="5000660" cy="1756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 bwMode="auto">
          <a:xfrm>
            <a:off x="1571604" y="2285992"/>
            <a:ext cx="1428760" cy="9286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latin typeface="+mn-lt"/>
                <a:cs typeface="+mn-cs"/>
              </a:rPr>
              <a:t>OFDM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latin typeface="+mn-lt"/>
                <a:cs typeface="+mn-cs"/>
              </a:rPr>
              <a:t>Transmitter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4929190" y="2285992"/>
            <a:ext cx="1428760" cy="9286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r>
              <a:rPr lang="en-US" sz="2000" dirty="0" smtClean="0"/>
              <a:t>OFDM</a:t>
            </a:r>
          </a:p>
          <a:p>
            <a:pPr algn="ctr"/>
            <a:r>
              <a:rPr lang="en-US" sz="2000" dirty="0" smtClean="0"/>
              <a:t>Receiver</a:t>
            </a:r>
            <a:endParaRPr lang="en-US" sz="2000" dirty="0" smtClean="0">
              <a:latin typeface="+mn-lt"/>
              <a:cs typeface="+mn-cs"/>
            </a:endParaRPr>
          </a:p>
        </p:txBody>
      </p:sp>
      <p:sp>
        <p:nvSpPr>
          <p:cNvPr id="10" name="Cloud 9"/>
          <p:cNvSpPr/>
          <p:nvPr/>
        </p:nvSpPr>
        <p:spPr bwMode="auto">
          <a:xfrm>
            <a:off x="3286116" y="2357430"/>
            <a:ext cx="1357322" cy="785818"/>
          </a:xfrm>
          <a:prstGeom prst="cloud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latin typeface="+mn-lt"/>
                <a:cs typeface="+mn-cs"/>
              </a:rPr>
              <a:t>air</a:t>
            </a:r>
          </a:p>
        </p:txBody>
      </p:sp>
      <p:cxnSp>
        <p:nvCxnSpPr>
          <p:cNvPr id="12" name="Straight Arrow Connector 11"/>
          <p:cNvCxnSpPr>
            <a:stCxn id="8" idx="3"/>
            <a:endCxn id="10" idx="2"/>
          </p:cNvCxnSpPr>
          <p:nvPr/>
        </p:nvCxnSpPr>
        <p:spPr>
          <a:xfrm>
            <a:off x="3000364" y="2750339"/>
            <a:ext cx="289962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0" idx="0"/>
            <a:endCxn id="9" idx="1"/>
          </p:cNvCxnSpPr>
          <p:nvPr/>
        </p:nvCxnSpPr>
        <p:spPr>
          <a:xfrm>
            <a:off x="4642307" y="2750339"/>
            <a:ext cx="286883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0" idx="1"/>
          </p:cNvCxnSpPr>
          <p:nvPr/>
        </p:nvCxnSpPr>
        <p:spPr>
          <a:xfrm rot="16200000" flipV="1">
            <a:off x="3678190" y="3428999"/>
            <a:ext cx="787493" cy="214317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OFDM </a:t>
            </a:r>
            <a:r>
              <a:rPr lang="en-US" dirty="0" err="1" smtClean="0"/>
              <a:t>Tranceiver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12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z="1000" dirty="0" smtClean="0"/>
              <a:t>Jiong Ou, </a:t>
            </a:r>
            <a:r>
              <a:rPr lang="en-US" sz="1000" dirty="0" smtClean="0">
                <a:cs typeface="Arial" charset="0"/>
              </a:rPr>
              <a:t>Farooq Muhammad, </a:t>
            </a:r>
            <a:r>
              <a:rPr lang="en-US" sz="1000" dirty="0" smtClean="0"/>
              <a:t>Christoph Grimm and Martin </a:t>
            </a:r>
            <a:r>
              <a:rPr lang="en-US" sz="1000" dirty="0" err="1" smtClean="0"/>
              <a:t>Barnasconi</a:t>
            </a:r>
            <a:endParaRPr lang="en-US" sz="1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7"/>
          </p:nvPr>
        </p:nvSpPr>
        <p:spPr>
          <a:xfrm>
            <a:off x="316518" y="1285860"/>
            <a:ext cx="8286808" cy="4786346"/>
          </a:xfrm>
        </p:spPr>
        <p:txBody>
          <a:bodyPr/>
          <a:lstStyle/>
          <a:p>
            <a:r>
              <a:rPr lang="en-US" dirty="0" smtClean="0"/>
              <a:t>Structure of the application:</a:t>
            </a:r>
          </a:p>
          <a:p>
            <a:pPr lvl="1"/>
            <a:endParaRPr lang="en-US" dirty="0"/>
          </a:p>
        </p:txBody>
      </p:sp>
      <p:pic>
        <p:nvPicPr>
          <p:cNvPr id="9" name="Picture 9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1785939"/>
            <a:ext cx="6192837" cy="2214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7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7550" y="4071942"/>
            <a:ext cx="6048375" cy="2035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6535738" y="1844675"/>
            <a:ext cx="935037" cy="4198938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/>
              <a:t>air</a:t>
            </a:r>
            <a:br>
              <a:rPr lang="en-US" sz="1200" b="1"/>
            </a:br>
            <a:r>
              <a:rPr lang="en-US" sz="1200" b="1"/>
              <a:t>channel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OFDM </a:t>
            </a:r>
            <a:r>
              <a:rPr lang="en-US" dirty="0" err="1" smtClean="0"/>
              <a:t>Tranceiver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13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z="1000" dirty="0" smtClean="0"/>
              <a:t>Jiong Ou, </a:t>
            </a:r>
            <a:r>
              <a:rPr lang="en-US" sz="1000" dirty="0" smtClean="0">
                <a:cs typeface="Arial" charset="0"/>
              </a:rPr>
              <a:t>Farooq Muhammad, </a:t>
            </a:r>
            <a:r>
              <a:rPr lang="en-US" sz="1000" dirty="0" smtClean="0"/>
              <a:t>Christoph Grimm and Martin </a:t>
            </a:r>
            <a:r>
              <a:rPr lang="en-US" sz="1000" dirty="0" err="1" smtClean="0"/>
              <a:t>Barnasconi</a:t>
            </a:r>
            <a:endParaRPr lang="en-US" sz="1000" dirty="0"/>
          </a:p>
        </p:txBody>
      </p:sp>
      <p:sp>
        <p:nvSpPr>
          <p:cNvPr id="7" name="Textfeld 3"/>
          <p:cNvSpPr txBox="1"/>
          <p:nvPr/>
        </p:nvSpPr>
        <p:spPr>
          <a:xfrm>
            <a:off x="508029" y="1214422"/>
            <a:ext cx="7635871" cy="5032147"/>
          </a:xfrm>
          <a:prstGeom prst="rect">
            <a:avLst/>
          </a:prstGeom>
          <a:solidFill>
            <a:schemeClr val="bg2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/***   instantiate stimuli generator ***/</a:t>
            </a:r>
          </a:p>
          <a:p>
            <a:r>
              <a:rPr lang="en-US" sz="1600" b="1" dirty="0" err="1" smtClean="0"/>
              <a:t>rand_bool</a:t>
            </a:r>
            <a:r>
              <a:rPr lang="en-US" sz="1600" b="1" dirty="0" smtClean="0"/>
              <a:t> </a:t>
            </a:r>
            <a:r>
              <a:rPr lang="en-US" sz="1600" dirty="0" err="1" smtClean="0"/>
              <a:t>i_stimuli</a:t>
            </a:r>
            <a:r>
              <a:rPr lang="en-US" sz="1600" dirty="0" smtClean="0"/>
              <a:t>("stimuli",16);                      </a:t>
            </a:r>
          </a:p>
          <a:p>
            <a:r>
              <a:rPr lang="en-US" sz="1600" dirty="0" smtClean="0"/>
              <a:t>i_stimuli.out(</a:t>
            </a:r>
            <a:r>
              <a:rPr lang="en-US" sz="1600" dirty="0" err="1" smtClean="0"/>
              <a:t>sig_stimuli</a:t>
            </a:r>
            <a:r>
              <a:rPr lang="en-US" sz="1600" dirty="0" smtClean="0"/>
              <a:t>); </a:t>
            </a:r>
          </a:p>
          <a:p>
            <a:r>
              <a:rPr lang="en-US" sz="1600" dirty="0" err="1" smtClean="0"/>
              <a:t>i_stimuli.out.set_timestep</a:t>
            </a:r>
            <a:r>
              <a:rPr lang="en-US" sz="1600" dirty="0" smtClean="0"/>
              <a:t>(1/</a:t>
            </a:r>
            <a:r>
              <a:rPr lang="en-US" sz="1600" dirty="0" err="1" smtClean="0"/>
              <a:t>freq_bit,SC_SEC</a:t>
            </a:r>
            <a:r>
              <a:rPr lang="en-US" sz="1600" dirty="0" smtClean="0"/>
              <a:t>); </a:t>
            </a:r>
          </a:p>
          <a:p>
            <a:endParaRPr lang="en-US" sz="800" dirty="0" smtClean="0"/>
          </a:p>
          <a:p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/***   instantiate OFDM transmitter ***/</a:t>
            </a:r>
          </a:p>
          <a:p>
            <a:r>
              <a:rPr lang="en-US" sz="1600" b="1" dirty="0" err="1" smtClean="0"/>
              <a:t>ofdm_se</a:t>
            </a:r>
            <a:r>
              <a:rPr lang="en-US" sz="1600" b="1" dirty="0" smtClean="0"/>
              <a:t>&lt;8&gt; </a:t>
            </a:r>
            <a:r>
              <a:rPr lang="en-US" sz="1600" dirty="0" err="1" smtClean="0"/>
              <a:t>i_tran</a:t>
            </a:r>
            <a:r>
              <a:rPr lang="en-US" sz="1600" dirty="0" smtClean="0"/>
              <a:t>("</a:t>
            </a:r>
            <a:r>
              <a:rPr lang="en-US" sz="1600" dirty="0" err="1" smtClean="0"/>
              <a:t>transmitter",freq_carrier,constl_dim,freq_bit,data_rate,ampl_se</a:t>
            </a:r>
            <a:r>
              <a:rPr lang="en-US" sz="1600" dirty="0" smtClean="0"/>
              <a:t>); </a:t>
            </a:r>
          </a:p>
          <a:p>
            <a:r>
              <a:rPr lang="en-US" sz="1600" dirty="0" smtClean="0"/>
              <a:t>i_tran.in(</a:t>
            </a:r>
            <a:r>
              <a:rPr lang="en-US" sz="1600" dirty="0" err="1" smtClean="0"/>
              <a:t>sig_stimuli</a:t>
            </a:r>
            <a:r>
              <a:rPr lang="en-US" sz="1600" dirty="0" smtClean="0"/>
              <a:t>); </a:t>
            </a:r>
          </a:p>
          <a:p>
            <a:r>
              <a:rPr lang="en-US" sz="1600" dirty="0" smtClean="0"/>
              <a:t>i_tran.out(</a:t>
            </a:r>
            <a:r>
              <a:rPr lang="en-US" sz="1600" dirty="0" err="1" smtClean="0"/>
              <a:t>sig_out</a:t>
            </a:r>
            <a:r>
              <a:rPr lang="en-US" sz="1600" dirty="0" smtClean="0"/>
              <a:t>); </a:t>
            </a:r>
          </a:p>
          <a:p>
            <a:endParaRPr lang="en-US" sz="800" dirty="0" smtClean="0"/>
          </a:p>
          <a:p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/***   instantiate channel module ***/</a:t>
            </a:r>
          </a:p>
          <a:p>
            <a:r>
              <a:rPr lang="en-US" sz="1600" b="1" dirty="0" smtClean="0"/>
              <a:t>air</a:t>
            </a:r>
            <a:r>
              <a:rPr lang="en-US" sz="1600" dirty="0" smtClean="0"/>
              <a:t> </a:t>
            </a:r>
            <a:r>
              <a:rPr lang="en-US" sz="1600" dirty="0" err="1" smtClean="0"/>
              <a:t>i_air</a:t>
            </a:r>
            <a:r>
              <a:rPr lang="en-US" sz="1600" dirty="0" smtClean="0"/>
              <a:t>("</a:t>
            </a:r>
            <a:r>
              <a:rPr lang="en-US" sz="1600" dirty="0" err="1" smtClean="0"/>
              <a:t>air",attent,"gauss_white",n_va</a:t>
            </a:r>
            <a:r>
              <a:rPr lang="en-US" sz="1600" dirty="0" smtClean="0"/>
              <a:t>); </a:t>
            </a:r>
          </a:p>
          <a:p>
            <a:r>
              <a:rPr lang="en-US" sz="1600" dirty="0" smtClean="0"/>
              <a:t> i_air.in(</a:t>
            </a:r>
            <a:r>
              <a:rPr lang="en-US" sz="1600" dirty="0" err="1" smtClean="0"/>
              <a:t>sig_out</a:t>
            </a:r>
            <a:r>
              <a:rPr lang="en-US" sz="1600" dirty="0" smtClean="0"/>
              <a:t>); </a:t>
            </a:r>
          </a:p>
          <a:p>
            <a:r>
              <a:rPr lang="en-US" sz="1600" dirty="0" smtClean="0"/>
              <a:t>i_air.out(</a:t>
            </a:r>
            <a:r>
              <a:rPr lang="en-US" sz="1600" dirty="0" err="1" smtClean="0"/>
              <a:t>sig_noise</a:t>
            </a:r>
            <a:r>
              <a:rPr lang="en-US" sz="1600" dirty="0" smtClean="0"/>
              <a:t>); </a:t>
            </a:r>
          </a:p>
          <a:p>
            <a:endParaRPr lang="en-US" sz="800" dirty="0" smtClean="0"/>
          </a:p>
          <a:p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/***   instantiate OFDM receiver ***/</a:t>
            </a:r>
          </a:p>
          <a:p>
            <a:r>
              <a:rPr lang="en-US" sz="1600" b="1" dirty="0" err="1" smtClean="0"/>
              <a:t>ofdm_re</a:t>
            </a:r>
            <a:r>
              <a:rPr lang="en-US" sz="1600" b="1" dirty="0" smtClean="0"/>
              <a:t>&lt;8&gt; </a:t>
            </a:r>
            <a:r>
              <a:rPr lang="en-US" sz="1600" dirty="0" err="1" smtClean="0"/>
              <a:t>i_receiver</a:t>
            </a:r>
            <a:r>
              <a:rPr lang="en-US" sz="1600" dirty="0" smtClean="0"/>
              <a:t>("</a:t>
            </a:r>
            <a:r>
              <a:rPr lang="en-US" sz="1600" dirty="0" err="1" smtClean="0"/>
              <a:t>receiver",freq_carrier,constl_dim,freq_bit,data_rate,ampl_re</a:t>
            </a:r>
            <a:r>
              <a:rPr lang="en-US" sz="1600" dirty="0" smtClean="0"/>
              <a:t>); </a:t>
            </a:r>
          </a:p>
          <a:p>
            <a:r>
              <a:rPr lang="en-US" sz="1600" dirty="0" smtClean="0"/>
              <a:t> i_receiver.in(</a:t>
            </a:r>
            <a:r>
              <a:rPr lang="en-US" sz="1600" dirty="0" err="1" smtClean="0"/>
              <a:t>sig_noise</a:t>
            </a:r>
            <a:r>
              <a:rPr lang="en-US" sz="1600" dirty="0" smtClean="0"/>
              <a:t>); </a:t>
            </a:r>
          </a:p>
          <a:p>
            <a:r>
              <a:rPr lang="en-US" sz="1600" dirty="0" smtClean="0"/>
              <a:t> i_receiver.out(</a:t>
            </a:r>
            <a:r>
              <a:rPr lang="en-US" sz="1600" dirty="0" err="1" smtClean="0"/>
              <a:t>sig_received</a:t>
            </a:r>
            <a:r>
              <a:rPr lang="en-US" sz="1600" dirty="0" smtClean="0"/>
              <a:t>);</a:t>
            </a:r>
          </a:p>
          <a:p>
            <a:endParaRPr lang="en-US" sz="800" dirty="0" smtClean="0"/>
          </a:p>
          <a:p>
            <a:r>
              <a:rPr lang="en-US" sz="13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itchFamily="49" charset="0"/>
              </a:rPr>
              <a:t>/***   instantiate signal drain ***/</a:t>
            </a:r>
          </a:p>
          <a:p>
            <a:r>
              <a:rPr lang="en-US" sz="1600" b="1" dirty="0" smtClean="0"/>
              <a:t>drain</a:t>
            </a:r>
            <a:r>
              <a:rPr lang="en-US" sz="1600" dirty="0" smtClean="0"/>
              <a:t> </a:t>
            </a:r>
            <a:r>
              <a:rPr lang="en-US" sz="1600" dirty="0" err="1" smtClean="0"/>
              <a:t>drn</a:t>
            </a:r>
            <a:r>
              <a:rPr lang="en-US" sz="1600" dirty="0" smtClean="0"/>
              <a:t>("</a:t>
            </a:r>
            <a:r>
              <a:rPr lang="en-US" sz="1600" dirty="0" err="1" smtClean="0"/>
              <a:t>drn</a:t>
            </a:r>
            <a:r>
              <a:rPr lang="en-US" sz="1600" dirty="0" smtClean="0"/>
              <a:t>"); </a:t>
            </a:r>
          </a:p>
          <a:p>
            <a:r>
              <a:rPr lang="en-US" sz="1600" dirty="0" err="1" smtClean="0"/>
              <a:t>drn.in</a:t>
            </a:r>
            <a:r>
              <a:rPr lang="en-US" sz="1600" dirty="0" smtClean="0"/>
              <a:t>(</a:t>
            </a:r>
            <a:r>
              <a:rPr lang="en-US" sz="1600" dirty="0" err="1" smtClean="0"/>
              <a:t>sig_received</a:t>
            </a:r>
            <a:r>
              <a:rPr lang="en-US" sz="1600" dirty="0" smtClean="0"/>
              <a:t>);</a:t>
            </a:r>
            <a:r>
              <a:rPr lang="en-US" sz="1400" dirty="0" smtClean="0"/>
              <a:t>	 </a:t>
            </a:r>
            <a:endParaRPr lang="en-US" sz="1300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000108"/>
            <a:ext cx="732472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results(1)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14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z="1000" dirty="0" smtClean="0"/>
              <a:t>Jiong Ou, </a:t>
            </a:r>
            <a:r>
              <a:rPr lang="en-US" sz="1000" dirty="0" smtClean="0">
                <a:cs typeface="Arial" charset="0"/>
              </a:rPr>
              <a:t>Farooq Muhammad, </a:t>
            </a:r>
            <a:r>
              <a:rPr lang="en-US" sz="1000" dirty="0" smtClean="0"/>
              <a:t>Christoph Grimm and Martin </a:t>
            </a:r>
            <a:r>
              <a:rPr lang="en-US" sz="1000" dirty="0" err="1" smtClean="0"/>
              <a:t>Barnasconi</a:t>
            </a:r>
            <a:endParaRPr lang="en-US" sz="1000" dirty="0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500034" y="3000372"/>
            <a:ext cx="904084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200" b="1" dirty="0">
                <a:latin typeface="Calibri" pitchFamily="34" charset="0"/>
                <a:cs typeface="宋体"/>
              </a:rPr>
              <a:t>Parameters for simulation</a:t>
            </a:r>
            <a:r>
              <a:rPr lang="en-US" altLang="zh-CN" sz="1200" b="1" dirty="0">
                <a:latin typeface="Calibri" pitchFamily="34" charset="0"/>
                <a:cs typeface="宋体"/>
                <a:sym typeface="Wingdings" pitchFamily="2" charset="2"/>
              </a:rPr>
              <a:t>: (no noise, no attenuation)</a:t>
            </a:r>
            <a:endParaRPr lang="en-US" altLang="zh-CN" sz="1200" b="1" dirty="0">
              <a:latin typeface="Calibri" pitchFamily="34" charset="0"/>
              <a:cs typeface="宋体"/>
            </a:endParaRPr>
          </a:p>
          <a:p>
            <a:pPr>
              <a:spcBef>
                <a:spcPct val="50000"/>
              </a:spcBef>
            </a:pPr>
            <a:r>
              <a:rPr lang="en-US" altLang="zh-CN" sz="1200" b="1" dirty="0" err="1">
                <a:latin typeface="Calibri" pitchFamily="34" charset="0"/>
                <a:cs typeface="宋体"/>
              </a:rPr>
              <a:t>constl_dim</a:t>
            </a:r>
            <a:r>
              <a:rPr lang="en-US" altLang="zh-CN" sz="1200" b="1" dirty="0">
                <a:latin typeface="Calibri" pitchFamily="34" charset="0"/>
                <a:cs typeface="宋体"/>
              </a:rPr>
              <a:t> = </a:t>
            </a:r>
            <a:r>
              <a:rPr lang="en-US" altLang="zh-CN" sz="1200" b="1" dirty="0" smtClean="0">
                <a:latin typeface="Calibri" pitchFamily="34" charset="0"/>
                <a:cs typeface="宋体"/>
              </a:rPr>
              <a:t>16,      </a:t>
            </a:r>
            <a:r>
              <a:rPr lang="en-US" altLang="zh-CN" sz="1200" b="1" dirty="0" err="1">
                <a:solidFill>
                  <a:srgbClr val="FF0000"/>
                </a:solidFill>
                <a:latin typeface="Calibri" pitchFamily="34" charset="0"/>
                <a:cs typeface="宋体"/>
              </a:rPr>
              <a:t>n_va</a:t>
            </a:r>
            <a:r>
              <a:rPr lang="en-US" altLang="zh-CN" sz="1200" b="1" dirty="0">
                <a:solidFill>
                  <a:srgbClr val="FF0000"/>
                </a:solidFill>
                <a:latin typeface="Calibri" pitchFamily="34" charset="0"/>
                <a:cs typeface="宋体"/>
              </a:rPr>
              <a:t> </a:t>
            </a:r>
            <a:r>
              <a:rPr lang="en-US" altLang="zh-CN" sz="1200" b="1" dirty="0" smtClean="0">
                <a:solidFill>
                  <a:srgbClr val="FF0000"/>
                </a:solidFill>
                <a:latin typeface="Calibri" pitchFamily="34" charset="0"/>
                <a:cs typeface="宋体"/>
              </a:rPr>
              <a:t>= 0.0</a:t>
            </a:r>
            <a:r>
              <a:rPr lang="en-US" altLang="zh-CN" sz="1200" b="1" dirty="0" smtClean="0">
                <a:latin typeface="Calibri" pitchFamily="34" charset="0"/>
                <a:cs typeface="宋体"/>
              </a:rPr>
              <a:t>,      </a:t>
            </a:r>
            <a:r>
              <a:rPr lang="en-US" altLang="zh-CN" sz="1200" b="1" dirty="0" err="1" smtClean="0">
                <a:latin typeface="Calibri" pitchFamily="34" charset="0"/>
                <a:cs typeface="宋体"/>
              </a:rPr>
              <a:t>ampl_se</a:t>
            </a:r>
            <a:r>
              <a:rPr lang="en-US" altLang="zh-CN" sz="1200" b="1" dirty="0" smtClean="0">
                <a:latin typeface="Calibri" pitchFamily="34" charset="0"/>
                <a:cs typeface="宋体"/>
              </a:rPr>
              <a:t> = </a:t>
            </a:r>
            <a:r>
              <a:rPr lang="en-US" altLang="zh-CN" sz="1200" b="1" dirty="0" smtClean="0">
                <a:latin typeface="Calibri" pitchFamily="34" charset="0"/>
                <a:cs typeface="宋体"/>
              </a:rPr>
              <a:t>1.0,      </a:t>
            </a:r>
            <a:r>
              <a:rPr lang="en-US" altLang="zh-CN" sz="1200" b="1" dirty="0" err="1" smtClean="0">
                <a:latin typeface="Calibri" pitchFamily="34" charset="0"/>
                <a:cs typeface="宋体"/>
              </a:rPr>
              <a:t>ampl_re</a:t>
            </a:r>
            <a:r>
              <a:rPr lang="en-US" altLang="zh-CN" sz="1200" b="1" dirty="0" smtClean="0">
                <a:latin typeface="Calibri" pitchFamily="34" charset="0"/>
                <a:cs typeface="宋体"/>
              </a:rPr>
              <a:t> = 1.0,      </a:t>
            </a:r>
            <a:r>
              <a:rPr lang="en-US" altLang="zh-CN" sz="1200" b="1" dirty="0" err="1" smtClean="0">
                <a:solidFill>
                  <a:srgbClr val="FF0000"/>
                </a:solidFill>
                <a:latin typeface="Calibri" pitchFamily="34" charset="0"/>
                <a:cs typeface="宋体"/>
              </a:rPr>
              <a:t>atten</a:t>
            </a:r>
            <a:r>
              <a:rPr lang="en-US" altLang="zh-CN" sz="1200" b="1" dirty="0" smtClean="0">
                <a:solidFill>
                  <a:srgbClr val="FF0000"/>
                </a:solidFill>
                <a:latin typeface="Calibri" pitchFamily="34" charset="0"/>
                <a:cs typeface="宋体"/>
              </a:rPr>
              <a:t> </a:t>
            </a:r>
            <a:r>
              <a:rPr lang="en-US" altLang="zh-CN" sz="1200" b="1" dirty="0">
                <a:solidFill>
                  <a:srgbClr val="FF0000"/>
                </a:solidFill>
                <a:latin typeface="Calibri" pitchFamily="34" charset="0"/>
                <a:cs typeface="宋体"/>
              </a:rPr>
              <a:t>= </a:t>
            </a:r>
            <a:r>
              <a:rPr lang="en-US" altLang="zh-CN" sz="1200" b="1" dirty="0" smtClean="0">
                <a:solidFill>
                  <a:srgbClr val="FF0000"/>
                </a:solidFill>
                <a:latin typeface="Calibri" pitchFamily="34" charset="0"/>
                <a:cs typeface="宋体"/>
              </a:rPr>
              <a:t>0.0 </a:t>
            </a:r>
            <a:endParaRPr lang="de-AT" altLang="zh-CN" sz="1200" b="1" dirty="0">
              <a:solidFill>
                <a:srgbClr val="FF0000"/>
              </a:solidFill>
              <a:latin typeface="Calibri" pitchFamily="34" charset="0"/>
              <a:cs typeface="宋体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500034" y="5643578"/>
            <a:ext cx="904084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200" b="1" dirty="0">
                <a:latin typeface="Calibri" pitchFamily="34" charset="0"/>
                <a:cs typeface="宋体"/>
              </a:rPr>
              <a:t>Parameters for simulation</a:t>
            </a:r>
            <a:r>
              <a:rPr lang="en-US" altLang="zh-CN" sz="1200" b="1" dirty="0">
                <a:latin typeface="Calibri" pitchFamily="34" charset="0"/>
                <a:cs typeface="宋体"/>
                <a:sym typeface="Wingdings" pitchFamily="2" charset="2"/>
              </a:rPr>
              <a:t>: (with strong </a:t>
            </a:r>
            <a:r>
              <a:rPr lang="en-US" altLang="zh-CN" sz="1200" b="1" dirty="0" smtClean="0">
                <a:latin typeface="Calibri" pitchFamily="34" charset="0"/>
                <a:cs typeface="宋体"/>
                <a:sym typeface="Wingdings" pitchFamily="2" charset="2"/>
              </a:rPr>
              <a:t>white </a:t>
            </a:r>
            <a:r>
              <a:rPr lang="en-US" altLang="zh-CN" sz="1200" b="1" dirty="0">
                <a:latin typeface="Calibri" pitchFamily="34" charset="0"/>
                <a:cs typeface="宋体"/>
                <a:sym typeface="Wingdings" pitchFamily="2" charset="2"/>
              </a:rPr>
              <a:t>noise, no attenuation)</a:t>
            </a:r>
            <a:endParaRPr lang="en-US" altLang="zh-CN" sz="1200" b="1" dirty="0">
              <a:latin typeface="Calibri" pitchFamily="34" charset="0"/>
              <a:cs typeface="宋体"/>
            </a:endParaRPr>
          </a:p>
          <a:p>
            <a:pPr>
              <a:spcBef>
                <a:spcPct val="50000"/>
              </a:spcBef>
            </a:pPr>
            <a:r>
              <a:rPr lang="en-US" altLang="zh-CN" sz="1200" b="1" dirty="0" err="1">
                <a:latin typeface="Calibri" pitchFamily="34" charset="0"/>
                <a:cs typeface="宋体"/>
              </a:rPr>
              <a:t>constl_dim</a:t>
            </a:r>
            <a:r>
              <a:rPr lang="en-US" altLang="zh-CN" sz="1200" b="1" dirty="0">
                <a:latin typeface="Calibri" pitchFamily="34" charset="0"/>
                <a:cs typeface="宋体"/>
              </a:rPr>
              <a:t> = </a:t>
            </a:r>
            <a:r>
              <a:rPr lang="en-US" altLang="zh-CN" sz="1200" b="1" dirty="0" smtClean="0">
                <a:latin typeface="Calibri" pitchFamily="34" charset="0"/>
                <a:cs typeface="宋体"/>
              </a:rPr>
              <a:t>16,      </a:t>
            </a:r>
            <a:r>
              <a:rPr lang="en-US" altLang="zh-CN" sz="1200" b="1" dirty="0" err="1" smtClean="0">
                <a:solidFill>
                  <a:srgbClr val="FF0000"/>
                </a:solidFill>
                <a:latin typeface="Calibri" pitchFamily="34" charset="0"/>
                <a:cs typeface="宋体"/>
              </a:rPr>
              <a:t>n_va</a:t>
            </a:r>
            <a:r>
              <a:rPr lang="en-US" altLang="zh-CN" sz="1200" b="1" dirty="0" smtClean="0">
                <a:solidFill>
                  <a:srgbClr val="FF0000"/>
                </a:solidFill>
                <a:latin typeface="Calibri" pitchFamily="34" charset="0"/>
                <a:cs typeface="宋体"/>
              </a:rPr>
              <a:t> </a:t>
            </a:r>
            <a:r>
              <a:rPr lang="en-US" altLang="zh-CN" sz="1200" b="1" dirty="0">
                <a:solidFill>
                  <a:srgbClr val="FF0000"/>
                </a:solidFill>
                <a:latin typeface="Calibri" pitchFamily="34" charset="0"/>
                <a:cs typeface="宋体"/>
              </a:rPr>
              <a:t>= </a:t>
            </a:r>
            <a:r>
              <a:rPr lang="en-US" altLang="zh-CN" sz="1200" b="1" dirty="0" smtClean="0">
                <a:solidFill>
                  <a:srgbClr val="FF0000"/>
                </a:solidFill>
                <a:latin typeface="Calibri" pitchFamily="34" charset="0"/>
                <a:cs typeface="宋体"/>
              </a:rPr>
              <a:t>90.0</a:t>
            </a:r>
            <a:r>
              <a:rPr lang="en-US" altLang="zh-CN" sz="1200" b="1" dirty="0" smtClean="0">
                <a:latin typeface="Calibri" pitchFamily="34" charset="0"/>
                <a:cs typeface="宋体"/>
              </a:rPr>
              <a:t>,      </a:t>
            </a:r>
            <a:r>
              <a:rPr lang="en-US" altLang="zh-CN" sz="1200" b="1" dirty="0" err="1" smtClean="0">
                <a:latin typeface="Calibri" pitchFamily="34" charset="0"/>
                <a:cs typeface="宋体"/>
              </a:rPr>
              <a:t>ampl_se</a:t>
            </a:r>
            <a:r>
              <a:rPr lang="en-US" altLang="zh-CN" sz="1200" b="1" dirty="0" smtClean="0">
                <a:latin typeface="Calibri" pitchFamily="34" charset="0"/>
                <a:cs typeface="宋体"/>
              </a:rPr>
              <a:t> = </a:t>
            </a:r>
            <a:r>
              <a:rPr lang="en-US" altLang="zh-CN" sz="1200" b="1" dirty="0" smtClean="0">
                <a:latin typeface="Calibri" pitchFamily="34" charset="0"/>
                <a:cs typeface="宋体"/>
              </a:rPr>
              <a:t>1.0,      </a:t>
            </a:r>
            <a:r>
              <a:rPr lang="en-US" altLang="zh-CN" sz="1200" b="1" dirty="0" err="1" smtClean="0">
                <a:latin typeface="Calibri" pitchFamily="34" charset="0"/>
                <a:cs typeface="宋体"/>
              </a:rPr>
              <a:t>ampl_re</a:t>
            </a:r>
            <a:r>
              <a:rPr lang="en-US" altLang="zh-CN" sz="1200" b="1" dirty="0" smtClean="0">
                <a:latin typeface="Calibri" pitchFamily="34" charset="0"/>
                <a:cs typeface="宋体"/>
              </a:rPr>
              <a:t> = 1.0,      </a:t>
            </a:r>
            <a:r>
              <a:rPr lang="en-US" altLang="zh-CN" sz="1200" b="1" dirty="0" err="1" smtClean="0">
                <a:latin typeface="Calibri" pitchFamily="34" charset="0"/>
                <a:cs typeface="宋体"/>
              </a:rPr>
              <a:t>atten</a:t>
            </a:r>
            <a:r>
              <a:rPr lang="en-US" altLang="zh-CN" sz="1200" b="1" dirty="0" smtClean="0">
                <a:latin typeface="Calibri" pitchFamily="34" charset="0"/>
                <a:cs typeface="宋体"/>
              </a:rPr>
              <a:t> = </a:t>
            </a:r>
            <a:r>
              <a:rPr lang="en-US" altLang="zh-CN" sz="1200" b="1" dirty="0">
                <a:latin typeface="Calibri" pitchFamily="34" charset="0"/>
                <a:cs typeface="宋体"/>
              </a:rPr>
              <a:t>0</a:t>
            </a:r>
            <a:r>
              <a:rPr lang="en-US" altLang="zh-CN" sz="1200" b="1" dirty="0" smtClean="0">
                <a:latin typeface="Calibri" pitchFamily="34" charset="0"/>
                <a:cs typeface="宋体"/>
              </a:rPr>
              <a:t>.0 </a:t>
            </a:r>
            <a:endParaRPr lang="de-AT" altLang="zh-CN" sz="1200" b="1" dirty="0">
              <a:latin typeface="Calibri" pitchFamily="34" charset="0"/>
              <a:cs typeface="宋体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6643702" y="1714488"/>
            <a:ext cx="1824042" cy="1752603"/>
            <a:chOff x="6643702" y="1714488"/>
            <a:chExt cx="1824042" cy="1752603"/>
          </a:xfrm>
        </p:grpSpPr>
        <p:sp>
          <p:nvSpPr>
            <p:cNvPr id="18" name="Oval 17"/>
            <p:cNvSpPr/>
            <p:nvPr/>
          </p:nvSpPr>
          <p:spPr bwMode="auto">
            <a:xfrm>
              <a:off x="6643702" y="1714488"/>
              <a:ext cx="285752" cy="1214446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sz="2000" dirty="0" err="1" smtClean="0">
                <a:latin typeface="+mn-lt"/>
                <a:cs typeface="+mn-cs"/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6858016" y="1785926"/>
              <a:ext cx="428628" cy="357190"/>
            </a:xfrm>
            <a:prstGeom prst="line">
              <a:avLst/>
            </a:prstGeom>
            <a:ln w="254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16200000" flipH="1">
              <a:off x="6786578" y="2928934"/>
              <a:ext cx="500066" cy="500066"/>
            </a:xfrm>
            <a:prstGeom prst="line">
              <a:avLst/>
            </a:prstGeom>
            <a:ln w="254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153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286644" y="2143116"/>
              <a:ext cx="1181100" cy="1323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3571876"/>
            <a:ext cx="733425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2" name="Group 41"/>
          <p:cNvGrpSpPr/>
          <p:nvPr/>
        </p:nvGrpSpPr>
        <p:grpSpPr>
          <a:xfrm>
            <a:off x="6715140" y="4214818"/>
            <a:ext cx="1785950" cy="1724028"/>
            <a:chOff x="6715140" y="4214818"/>
            <a:chExt cx="1785950" cy="1724028"/>
          </a:xfrm>
        </p:grpSpPr>
        <p:sp>
          <p:nvSpPr>
            <p:cNvPr id="35" name="Oval 34"/>
            <p:cNvSpPr/>
            <p:nvPr/>
          </p:nvSpPr>
          <p:spPr bwMode="auto">
            <a:xfrm>
              <a:off x="6715140" y="4214818"/>
              <a:ext cx="285752" cy="1214446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sz="2000" dirty="0" err="1" smtClean="0">
                <a:latin typeface="+mn-lt"/>
                <a:cs typeface="+mn-cs"/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6929454" y="4286256"/>
              <a:ext cx="428628" cy="357190"/>
            </a:xfrm>
            <a:prstGeom prst="line">
              <a:avLst/>
            </a:prstGeom>
            <a:ln w="254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6858016" y="5429264"/>
              <a:ext cx="500066" cy="500066"/>
            </a:xfrm>
            <a:prstGeom prst="line">
              <a:avLst/>
            </a:prstGeom>
            <a:ln w="254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157" name="Picture 1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286644" y="4643446"/>
              <a:ext cx="1214446" cy="129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4" name="Explosion 2 43"/>
          <p:cNvSpPr/>
          <p:nvPr/>
        </p:nvSpPr>
        <p:spPr bwMode="auto">
          <a:xfrm>
            <a:off x="2285984" y="3571876"/>
            <a:ext cx="428628" cy="785818"/>
          </a:xfrm>
          <a:prstGeom prst="irregularSeal2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 dirty="0" err="1" smtClean="0">
              <a:latin typeface="+mn-lt"/>
              <a:cs typeface="+mn-cs"/>
            </a:endParaRPr>
          </a:p>
        </p:txBody>
      </p:sp>
      <p:sp>
        <p:nvSpPr>
          <p:cNvPr id="45" name="Explosion 2 44"/>
          <p:cNvSpPr/>
          <p:nvPr/>
        </p:nvSpPr>
        <p:spPr bwMode="auto">
          <a:xfrm>
            <a:off x="6000760" y="3571876"/>
            <a:ext cx="428628" cy="785818"/>
          </a:xfrm>
          <a:prstGeom prst="irregularSeal2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 dirty="0" err="1" smtClean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000108"/>
            <a:ext cx="73152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results(2)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15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z="1000" dirty="0" smtClean="0"/>
              <a:t>Jiong Ou, </a:t>
            </a:r>
            <a:r>
              <a:rPr lang="en-US" sz="1000" dirty="0" smtClean="0">
                <a:cs typeface="Arial" charset="0"/>
              </a:rPr>
              <a:t>Farooq Muhammad, </a:t>
            </a:r>
            <a:r>
              <a:rPr lang="en-US" sz="1000" dirty="0" smtClean="0"/>
              <a:t>Christoph Grimm and Martin </a:t>
            </a:r>
            <a:r>
              <a:rPr lang="en-US" sz="1000" dirty="0" err="1" smtClean="0"/>
              <a:t>Barnasconi</a:t>
            </a:r>
            <a:endParaRPr lang="en-US" sz="1000" dirty="0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530229" y="5429264"/>
            <a:ext cx="904243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200" b="1" dirty="0">
                <a:latin typeface="Calibri" pitchFamily="34" charset="0"/>
                <a:cs typeface="宋体"/>
              </a:rPr>
              <a:t>Parameters for simulation</a:t>
            </a:r>
            <a:r>
              <a:rPr lang="en-US" altLang="zh-CN" sz="1200" b="1" dirty="0">
                <a:latin typeface="Calibri" pitchFamily="34" charset="0"/>
                <a:cs typeface="宋体"/>
                <a:sym typeface="Wingdings" pitchFamily="2" charset="2"/>
              </a:rPr>
              <a:t>: (with strong </a:t>
            </a:r>
            <a:r>
              <a:rPr lang="en-US" altLang="zh-CN" sz="1200" b="1" dirty="0" smtClean="0">
                <a:latin typeface="Calibri" pitchFamily="34" charset="0"/>
                <a:cs typeface="宋体"/>
                <a:sym typeface="Wingdings" pitchFamily="2" charset="2"/>
              </a:rPr>
              <a:t>white noise </a:t>
            </a:r>
            <a:r>
              <a:rPr lang="en-US" altLang="zh-CN" sz="1200" b="1" dirty="0">
                <a:latin typeface="Calibri" pitchFamily="34" charset="0"/>
                <a:cs typeface="宋体"/>
                <a:sym typeface="Wingdings" pitchFamily="2" charset="2"/>
              </a:rPr>
              <a:t>and 50% attenuation)</a:t>
            </a:r>
            <a:endParaRPr lang="en-US" altLang="zh-CN" sz="1200" b="1" dirty="0">
              <a:latin typeface="Calibri" pitchFamily="34" charset="0"/>
              <a:cs typeface="宋体"/>
            </a:endParaRPr>
          </a:p>
          <a:p>
            <a:pPr>
              <a:spcBef>
                <a:spcPct val="50000"/>
              </a:spcBef>
            </a:pPr>
            <a:r>
              <a:rPr lang="en-US" altLang="zh-CN" sz="1200" b="1" dirty="0" err="1">
                <a:latin typeface="Calibri" pitchFamily="34" charset="0"/>
                <a:cs typeface="宋体"/>
              </a:rPr>
              <a:t>constl_dim</a:t>
            </a:r>
            <a:r>
              <a:rPr lang="en-US" altLang="zh-CN" sz="1200" b="1" dirty="0">
                <a:latin typeface="Calibri" pitchFamily="34" charset="0"/>
                <a:cs typeface="宋体"/>
              </a:rPr>
              <a:t> = </a:t>
            </a:r>
            <a:r>
              <a:rPr lang="en-US" altLang="zh-CN" sz="1200" b="1" dirty="0" smtClean="0">
                <a:latin typeface="Calibri" pitchFamily="34" charset="0"/>
                <a:cs typeface="宋体"/>
              </a:rPr>
              <a:t>16,      </a:t>
            </a:r>
            <a:r>
              <a:rPr lang="en-US" altLang="zh-CN" sz="1200" b="1" dirty="0" err="1" smtClean="0">
                <a:latin typeface="Calibri" pitchFamily="34" charset="0"/>
                <a:cs typeface="宋体"/>
              </a:rPr>
              <a:t>n_va</a:t>
            </a:r>
            <a:r>
              <a:rPr lang="en-US" altLang="zh-CN" sz="1200" b="1" dirty="0" smtClean="0">
                <a:latin typeface="Calibri" pitchFamily="34" charset="0"/>
                <a:cs typeface="宋体"/>
              </a:rPr>
              <a:t> </a:t>
            </a:r>
            <a:r>
              <a:rPr lang="en-US" altLang="zh-CN" sz="1200" b="1" dirty="0">
                <a:latin typeface="Calibri" pitchFamily="34" charset="0"/>
                <a:cs typeface="宋体"/>
              </a:rPr>
              <a:t>= </a:t>
            </a:r>
            <a:r>
              <a:rPr lang="en-US" altLang="zh-CN" sz="1200" b="1" dirty="0" smtClean="0">
                <a:latin typeface="Calibri" pitchFamily="34" charset="0"/>
                <a:cs typeface="宋体"/>
              </a:rPr>
              <a:t>90.0,      </a:t>
            </a:r>
            <a:r>
              <a:rPr lang="en-US" altLang="zh-CN" sz="1200" b="1" dirty="0" err="1" smtClean="0">
                <a:solidFill>
                  <a:srgbClr val="FF0000"/>
                </a:solidFill>
                <a:latin typeface="Calibri" pitchFamily="34" charset="0"/>
                <a:cs typeface="宋体"/>
              </a:rPr>
              <a:t>ampl_se</a:t>
            </a:r>
            <a:r>
              <a:rPr lang="en-US" altLang="zh-CN" sz="1200" b="1" dirty="0" smtClean="0">
                <a:solidFill>
                  <a:srgbClr val="FF0000"/>
                </a:solidFill>
                <a:latin typeface="Calibri" pitchFamily="34" charset="0"/>
                <a:cs typeface="宋体"/>
              </a:rPr>
              <a:t> = </a:t>
            </a:r>
            <a:r>
              <a:rPr lang="en-US" altLang="zh-CN" sz="1200" b="1" dirty="0" smtClean="0">
                <a:solidFill>
                  <a:srgbClr val="FF0000"/>
                </a:solidFill>
                <a:latin typeface="Calibri" pitchFamily="34" charset="0"/>
                <a:cs typeface="宋体"/>
              </a:rPr>
              <a:t>20.0</a:t>
            </a:r>
            <a:r>
              <a:rPr lang="en-US" altLang="zh-CN" sz="1200" b="1" dirty="0" smtClean="0">
                <a:latin typeface="Calibri" pitchFamily="34" charset="0"/>
                <a:cs typeface="宋体"/>
              </a:rPr>
              <a:t>,      </a:t>
            </a:r>
            <a:r>
              <a:rPr lang="en-US" altLang="zh-CN" sz="1200" b="1" dirty="0" err="1" smtClean="0">
                <a:latin typeface="Calibri" pitchFamily="34" charset="0"/>
                <a:cs typeface="宋体"/>
              </a:rPr>
              <a:t>ampl_re</a:t>
            </a:r>
            <a:r>
              <a:rPr lang="en-US" altLang="zh-CN" sz="1200" b="1" dirty="0" smtClean="0">
                <a:latin typeface="Calibri" pitchFamily="34" charset="0"/>
                <a:cs typeface="宋体"/>
              </a:rPr>
              <a:t> </a:t>
            </a:r>
            <a:r>
              <a:rPr lang="en-US" altLang="zh-CN" sz="1200" b="1" dirty="0">
                <a:latin typeface="Calibri" pitchFamily="34" charset="0"/>
                <a:cs typeface="宋体"/>
              </a:rPr>
              <a:t>= </a:t>
            </a:r>
            <a:r>
              <a:rPr lang="en-US" altLang="zh-CN" sz="1200" b="1" dirty="0" smtClean="0">
                <a:latin typeface="Calibri" pitchFamily="34" charset="0"/>
                <a:cs typeface="宋体"/>
              </a:rPr>
              <a:t>0.1,      </a:t>
            </a:r>
            <a:r>
              <a:rPr lang="en-US" altLang="zh-CN" sz="1200" b="1" dirty="0" err="1">
                <a:latin typeface="Calibri" pitchFamily="34" charset="0"/>
                <a:cs typeface="宋体"/>
              </a:rPr>
              <a:t>atten</a:t>
            </a:r>
            <a:r>
              <a:rPr lang="en-US" altLang="zh-CN" sz="1200" b="1" dirty="0">
                <a:latin typeface="Calibri" pitchFamily="34" charset="0"/>
                <a:cs typeface="宋体"/>
              </a:rPr>
              <a:t>  = 0.5 </a:t>
            </a:r>
            <a:endParaRPr lang="de-AT" altLang="zh-CN" sz="1200" b="1" dirty="0">
              <a:latin typeface="Calibri" pitchFamily="34" charset="0"/>
              <a:cs typeface="宋体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500034" y="5929330"/>
            <a:ext cx="8501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de-DE" altLang="zh-CN" dirty="0" err="1">
                <a:latin typeface="+mj-lt"/>
              </a:rPr>
              <a:t>With</a:t>
            </a:r>
            <a:r>
              <a:rPr lang="de-DE" altLang="zh-CN" dirty="0">
                <a:latin typeface="+mj-lt"/>
              </a:rPr>
              <a:t> </a:t>
            </a:r>
            <a:r>
              <a:rPr lang="de-DE" altLang="zh-CN" dirty="0" err="1">
                <a:latin typeface="+mj-lt"/>
              </a:rPr>
              <a:t>higher</a:t>
            </a:r>
            <a:r>
              <a:rPr lang="de-DE" altLang="zh-CN" dirty="0">
                <a:latin typeface="+mj-lt"/>
              </a:rPr>
              <a:t> </a:t>
            </a:r>
            <a:r>
              <a:rPr lang="de-DE" altLang="zh-CN" dirty="0" err="1">
                <a:latin typeface="+mj-lt"/>
              </a:rPr>
              <a:t>transmission</a:t>
            </a:r>
            <a:r>
              <a:rPr lang="de-DE" altLang="zh-CN" dirty="0">
                <a:latin typeface="+mj-lt"/>
              </a:rPr>
              <a:t> power</a:t>
            </a:r>
            <a:r>
              <a:rPr lang="de-DE" altLang="zh-CN" dirty="0" smtClean="0">
                <a:latin typeface="+mj-lt"/>
              </a:rPr>
              <a:t>, </a:t>
            </a:r>
            <a:r>
              <a:rPr lang="de-DE" altLang="zh-CN" dirty="0" err="1" smtClean="0">
                <a:latin typeface="+mj-lt"/>
              </a:rPr>
              <a:t>we</a:t>
            </a:r>
            <a:r>
              <a:rPr lang="de-DE" altLang="zh-CN" dirty="0" smtClean="0">
                <a:latin typeface="+mj-lt"/>
              </a:rPr>
              <a:t> </a:t>
            </a:r>
            <a:r>
              <a:rPr lang="de-DE" altLang="zh-CN" dirty="0" err="1">
                <a:latin typeface="+mj-lt"/>
              </a:rPr>
              <a:t>can</a:t>
            </a:r>
            <a:r>
              <a:rPr lang="de-DE" altLang="zh-CN" dirty="0">
                <a:latin typeface="+mj-lt"/>
              </a:rPr>
              <a:t> </a:t>
            </a:r>
            <a:r>
              <a:rPr lang="de-DE" altLang="zh-CN" dirty="0" err="1">
                <a:latin typeface="+mj-lt"/>
              </a:rPr>
              <a:t>reproduce</a:t>
            </a:r>
            <a:r>
              <a:rPr lang="de-DE" altLang="zh-CN" dirty="0">
                <a:latin typeface="+mj-lt"/>
              </a:rPr>
              <a:t> </a:t>
            </a:r>
            <a:r>
              <a:rPr lang="de-DE" altLang="zh-CN" dirty="0" err="1">
                <a:latin typeface="+mj-lt"/>
              </a:rPr>
              <a:t>the</a:t>
            </a:r>
            <a:r>
              <a:rPr lang="de-DE" altLang="zh-CN" dirty="0">
                <a:latin typeface="+mj-lt"/>
              </a:rPr>
              <a:t> </a:t>
            </a:r>
            <a:r>
              <a:rPr lang="de-DE" altLang="zh-CN" dirty="0" err="1">
                <a:latin typeface="+mj-lt"/>
              </a:rPr>
              <a:t>correct</a:t>
            </a:r>
            <a:r>
              <a:rPr lang="de-DE" altLang="zh-CN" dirty="0">
                <a:latin typeface="+mj-lt"/>
              </a:rPr>
              <a:t> </a:t>
            </a:r>
            <a:r>
              <a:rPr lang="de-DE" altLang="zh-CN" dirty="0" err="1">
                <a:latin typeface="+mj-lt"/>
              </a:rPr>
              <a:t>signals</a:t>
            </a:r>
            <a:r>
              <a:rPr lang="de-DE" altLang="zh-CN" dirty="0">
                <a:latin typeface="+mj-lt"/>
              </a:rPr>
              <a:t> </a:t>
            </a:r>
            <a:r>
              <a:rPr lang="de-DE" altLang="zh-CN" dirty="0" err="1">
                <a:latin typeface="+mj-lt"/>
              </a:rPr>
              <a:t>again</a:t>
            </a:r>
            <a:r>
              <a:rPr lang="de-DE" altLang="zh-CN" dirty="0">
                <a:latin typeface="+mj-lt"/>
              </a:rPr>
              <a:t>!</a:t>
            </a:r>
            <a:endParaRPr lang="de-AT" dirty="0">
              <a:latin typeface="+mj-lt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571472" y="2946440"/>
            <a:ext cx="904243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200" b="1" dirty="0">
                <a:latin typeface="Calibri" pitchFamily="34" charset="0"/>
                <a:cs typeface="宋体"/>
              </a:rPr>
              <a:t>Parameters for simulation</a:t>
            </a:r>
            <a:r>
              <a:rPr lang="en-US" altLang="zh-CN" sz="1200" b="1" dirty="0">
                <a:latin typeface="Calibri" pitchFamily="34" charset="0"/>
                <a:cs typeface="宋体"/>
                <a:sym typeface="Wingdings" pitchFamily="2" charset="2"/>
              </a:rPr>
              <a:t>: (with strong </a:t>
            </a:r>
            <a:r>
              <a:rPr lang="en-US" altLang="zh-CN" sz="1200" b="1" dirty="0" err="1">
                <a:latin typeface="Calibri" pitchFamily="34" charset="0"/>
                <a:cs typeface="宋体"/>
                <a:sym typeface="Wingdings" pitchFamily="2" charset="2"/>
              </a:rPr>
              <a:t>gaussian</a:t>
            </a:r>
            <a:r>
              <a:rPr lang="en-US" altLang="zh-CN" sz="1200" b="1" dirty="0">
                <a:latin typeface="Calibri" pitchFamily="34" charset="0"/>
                <a:cs typeface="宋体"/>
                <a:sym typeface="Wingdings" pitchFamily="2" charset="2"/>
              </a:rPr>
              <a:t> noise and 50% attenuation)</a:t>
            </a:r>
            <a:endParaRPr lang="en-US" altLang="zh-CN" sz="1200" b="1" dirty="0">
              <a:latin typeface="Calibri" pitchFamily="34" charset="0"/>
              <a:cs typeface="宋体"/>
            </a:endParaRPr>
          </a:p>
          <a:p>
            <a:pPr>
              <a:spcBef>
                <a:spcPct val="50000"/>
              </a:spcBef>
            </a:pPr>
            <a:r>
              <a:rPr lang="en-US" altLang="zh-CN" sz="1200" b="1" dirty="0" err="1">
                <a:latin typeface="Calibri" pitchFamily="34" charset="0"/>
                <a:cs typeface="宋体"/>
              </a:rPr>
              <a:t>constl_dim</a:t>
            </a:r>
            <a:r>
              <a:rPr lang="en-US" altLang="zh-CN" sz="1200" b="1" dirty="0">
                <a:latin typeface="Calibri" pitchFamily="34" charset="0"/>
                <a:cs typeface="宋体"/>
              </a:rPr>
              <a:t> = </a:t>
            </a:r>
            <a:r>
              <a:rPr lang="en-US" altLang="zh-CN" sz="1200" b="1" dirty="0" smtClean="0">
                <a:latin typeface="Calibri" pitchFamily="34" charset="0"/>
                <a:cs typeface="宋体"/>
              </a:rPr>
              <a:t>16,      </a:t>
            </a:r>
            <a:r>
              <a:rPr lang="en-US" altLang="zh-CN" sz="1200" b="1" dirty="0" err="1" smtClean="0">
                <a:solidFill>
                  <a:srgbClr val="FF0000"/>
                </a:solidFill>
                <a:latin typeface="Calibri" pitchFamily="34" charset="0"/>
                <a:cs typeface="宋体"/>
              </a:rPr>
              <a:t>n_va</a:t>
            </a:r>
            <a:r>
              <a:rPr lang="en-US" altLang="zh-CN" sz="1200" b="1" dirty="0" smtClean="0">
                <a:solidFill>
                  <a:srgbClr val="FF0000"/>
                </a:solidFill>
                <a:latin typeface="Calibri" pitchFamily="34" charset="0"/>
                <a:cs typeface="宋体"/>
              </a:rPr>
              <a:t> = 90.0</a:t>
            </a:r>
            <a:r>
              <a:rPr lang="en-US" altLang="zh-CN" sz="1200" b="1" dirty="0" smtClean="0">
                <a:latin typeface="Calibri" pitchFamily="34" charset="0"/>
                <a:cs typeface="宋体"/>
              </a:rPr>
              <a:t>,      </a:t>
            </a:r>
            <a:r>
              <a:rPr lang="en-US" altLang="zh-CN" sz="1200" b="1" dirty="0" err="1" smtClean="0">
                <a:latin typeface="Calibri" pitchFamily="34" charset="0"/>
                <a:cs typeface="宋体"/>
              </a:rPr>
              <a:t>ampl_se</a:t>
            </a:r>
            <a:r>
              <a:rPr lang="en-US" altLang="zh-CN" sz="1200" b="1" dirty="0" smtClean="0">
                <a:latin typeface="Calibri" pitchFamily="34" charset="0"/>
                <a:cs typeface="宋体"/>
              </a:rPr>
              <a:t> </a:t>
            </a:r>
            <a:r>
              <a:rPr lang="en-US" altLang="zh-CN" sz="1200" b="1" dirty="0">
                <a:latin typeface="Calibri" pitchFamily="34" charset="0"/>
                <a:cs typeface="宋体"/>
              </a:rPr>
              <a:t>= </a:t>
            </a:r>
            <a:r>
              <a:rPr lang="en-US" altLang="zh-CN" sz="1200" b="1" dirty="0" smtClean="0">
                <a:latin typeface="Calibri" pitchFamily="34" charset="0"/>
                <a:cs typeface="宋体"/>
              </a:rPr>
              <a:t>1.0, </a:t>
            </a:r>
            <a:r>
              <a:rPr lang="en-US" altLang="zh-CN" sz="1200" b="1" dirty="0" smtClean="0">
                <a:latin typeface="Calibri" pitchFamily="34" charset="0"/>
                <a:cs typeface="宋体"/>
              </a:rPr>
              <a:t>     </a:t>
            </a:r>
            <a:r>
              <a:rPr lang="en-US" altLang="zh-CN" sz="1200" b="1" dirty="0" err="1" smtClean="0">
                <a:latin typeface="Calibri" pitchFamily="34" charset="0"/>
                <a:cs typeface="宋体"/>
              </a:rPr>
              <a:t>ampl_re</a:t>
            </a:r>
            <a:r>
              <a:rPr lang="en-US" altLang="zh-CN" sz="1200" b="1" dirty="0" smtClean="0">
                <a:latin typeface="Calibri" pitchFamily="34" charset="0"/>
                <a:cs typeface="宋体"/>
              </a:rPr>
              <a:t> </a:t>
            </a:r>
            <a:r>
              <a:rPr lang="en-US" altLang="zh-CN" sz="1200" b="1" dirty="0" smtClean="0">
                <a:latin typeface="Calibri" pitchFamily="34" charset="0"/>
                <a:cs typeface="宋体"/>
              </a:rPr>
              <a:t>= 1.0,      </a:t>
            </a:r>
            <a:r>
              <a:rPr lang="en-US" altLang="zh-CN" sz="1200" b="1" dirty="0" err="1" smtClean="0">
                <a:solidFill>
                  <a:srgbClr val="FF0000"/>
                </a:solidFill>
                <a:latin typeface="Calibri" pitchFamily="34" charset="0"/>
                <a:cs typeface="宋体"/>
              </a:rPr>
              <a:t>atten</a:t>
            </a:r>
            <a:r>
              <a:rPr lang="en-US" altLang="zh-CN" sz="1200" b="1" dirty="0" smtClean="0">
                <a:solidFill>
                  <a:srgbClr val="FF0000"/>
                </a:solidFill>
                <a:latin typeface="Calibri" pitchFamily="34" charset="0"/>
                <a:cs typeface="宋体"/>
              </a:rPr>
              <a:t> </a:t>
            </a:r>
            <a:r>
              <a:rPr lang="en-US" altLang="zh-CN" sz="1200" b="1" dirty="0">
                <a:solidFill>
                  <a:srgbClr val="FF0000"/>
                </a:solidFill>
                <a:latin typeface="Calibri" pitchFamily="34" charset="0"/>
                <a:cs typeface="宋体"/>
              </a:rPr>
              <a:t>= 0.5</a:t>
            </a:r>
            <a:r>
              <a:rPr lang="en-US" altLang="zh-CN" sz="1200" b="1" dirty="0">
                <a:latin typeface="Calibri" pitchFamily="34" charset="0"/>
                <a:cs typeface="宋体"/>
              </a:rPr>
              <a:t> </a:t>
            </a:r>
            <a:endParaRPr lang="de-AT" altLang="zh-CN" sz="1200" b="1" dirty="0">
              <a:latin typeface="Calibri" pitchFamily="34" charset="0"/>
              <a:cs typeface="宋体"/>
            </a:endParaRPr>
          </a:p>
        </p:txBody>
      </p:sp>
      <p:sp>
        <p:nvSpPr>
          <p:cNvPr id="20" name="Explosion 2 19"/>
          <p:cNvSpPr/>
          <p:nvPr/>
        </p:nvSpPr>
        <p:spPr bwMode="auto">
          <a:xfrm>
            <a:off x="4000496" y="1071546"/>
            <a:ext cx="428628" cy="571504"/>
          </a:xfrm>
          <a:prstGeom prst="irregularSeal2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 dirty="0" err="1" smtClean="0">
              <a:latin typeface="+mn-lt"/>
              <a:cs typeface="+mn-cs"/>
            </a:endParaRPr>
          </a:p>
        </p:txBody>
      </p:sp>
      <p:sp>
        <p:nvSpPr>
          <p:cNvPr id="21" name="Explosion 2 20"/>
          <p:cNvSpPr/>
          <p:nvPr/>
        </p:nvSpPr>
        <p:spPr bwMode="auto">
          <a:xfrm>
            <a:off x="4357686" y="1071546"/>
            <a:ext cx="428628" cy="571504"/>
          </a:xfrm>
          <a:prstGeom prst="irregularSeal2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 dirty="0" err="1" smtClean="0">
              <a:latin typeface="+mn-lt"/>
              <a:cs typeface="+mn-cs"/>
            </a:endParaRPr>
          </a:p>
        </p:txBody>
      </p:sp>
      <p:sp>
        <p:nvSpPr>
          <p:cNvPr id="22" name="Explosion 2 21"/>
          <p:cNvSpPr/>
          <p:nvPr/>
        </p:nvSpPr>
        <p:spPr bwMode="auto">
          <a:xfrm>
            <a:off x="2643174" y="1071546"/>
            <a:ext cx="428628" cy="571504"/>
          </a:xfrm>
          <a:prstGeom prst="irregularSeal2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 dirty="0" err="1" smtClean="0">
              <a:latin typeface="+mn-lt"/>
              <a:cs typeface="+mn-cs"/>
            </a:endParaRPr>
          </a:p>
        </p:txBody>
      </p:sp>
      <p:sp>
        <p:nvSpPr>
          <p:cNvPr id="23" name="Explosion 2 22"/>
          <p:cNvSpPr/>
          <p:nvPr/>
        </p:nvSpPr>
        <p:spPr bwMode="auto">
          <a:xfrm>
            <a:off x="3000364" y="1071546"/>
            <a:ext cx="428628" cy="571504"/>
          </a:xfrm>
          <a:prstGeom prst="irregularSeal2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 dirty="0" err="1" smtClean="0">
              <a:latin typeface="+mn-lt"/>
              <a:cs typeface="+mn-cs"/>
            </a:endParaRP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3500438"/>
            <a:ext cx="7343775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Explosion 2 16"/>
          <p:cNvSpPr/>
          <p:nvPr/>
        </p:nvSpPr>
        <p:spPr bwMode="auto">
          <a:xfrm>
            <a:off x="4714876" y="1071546"/>
            <a:ext cx="428628" cy="571504"/>
          </a:xfrm>
          <a:prstGeom prst="irregularSeal2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 dirty="0" err="1" smtClean="0">
              <a:latin typeface="+mn-lt"/>
              <a:cs typeface="+mn-cs"/>
            </a:endParaRPr>
          </a:p>
        </p:txBody>
      </p:sp>
      <p:sp>
        <p:nvSpPr>
          <p:cNvPr id="19" name="Explosion 2 18"/>
          <p:cNvSpPr/>
          <p:nvPr/>
        </p:nvSpPr>
        <p:spPr bwMode="auto">
          <a:xfrm>
            <a:off x="6429388" y="1071546"/>
            <a:ext cx="428628" cy="571504"/>
          </a:xfrm>
          <a:prstGeom prst="irregularSeal2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 dirty="0" err="1" smtClean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results(3)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16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z="1000" dirty="0" smtClean="0"/>
              <a:t>Jiong Ou, Farooq Muhammad, Christoph Grimm and Martin </a:t>
            </a:r>
            <a:r>
              <a:rPr lang="en-US" sz="1000" dirty="0" err="1" smtClean="0"/>
              <a:t>Barnasconi</a:t>
            </a:r>
            <a:endParaRPr lang="en-US" sz="1000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714349" y="3571876"/>
            <a:ext cx="857255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200" b="1" dirty="0">
                <a:latin typeface="Calibri" pitchFamily="34" charset="0"/>
                <a:cs typeface="宋体"/>
              </a:rPr>
              <a:t>Parameters for simulation</a:t>
            </a:r>
            <a:r>
              <a:rPr lang="en-US" altLang="zh-CN" sz="1200" b="1" dirty="0">
                <a:latin typeface="Calibri" pitchFamily="34" charset="0"/>
                <a:cs typeface="宋体"/>
                <a:sym typeface="Wingdings" pitchFamily="2" charset="2"/>
              </a:rPr>
              <a:t>: (with strong </a:t>
            </a:r>
            <a:r>
              <a:rPr lang="en-US" altLang="zh-CN" sz="1200" b="1" dirty="0" err="1">
                <a:latin typeface="Calibri" pitchFamily="34" charset="0"/>
                <a:cs typeface="宋体"/>
                <a:sym typeface="Wingdings" pitchFamily="2" charset="2"/>
              </a:rPr>
              <a:t>gaussian</a:t>
            </a:r>
            <a:r>
              <a:rPr lang="en-US" altLang="zh-CN" sz="1200" b="1" dirty="0">
                <a:latin typeface="Calibri" pitchFamily="34" charset="0"/>
                <a:cs typeface="宋体"/>
                <a:sym typeface="Wingdings" pitchFamily="2" charset="2"/>
              </a:rPr>
              <a:t> noise and 50% attenuation)</a:t>
            </a:r>
            <a:endParaRPr lang="en-US" altLang="zh-CN" sz="1200" b="1" dirty="0">
              <a:latin typeface="Calibri" pitchFamily="34" charset="0"/>
              <a:cs typeface="宋体"/>
            </a:endParaRPr>
          </a:p>
          <a:p>
            <a:pPr>
              <a:spcBef>
                <a:spcPct val="50000"/>
              </a:spcBef>
            </a:pPr>
            <a:r>
              <a:rPr lang="en-US" altLang="zh-CN" sz="1200" b="1" dirty="0" err="1">
                <a:solidFill>
                  <a:srgbClr val="FF0000"/>
                </a:solidFill>
                <a:latin typeface="Calibri" pitchFamily="34" charset="0"/>
                <a:cs typeface="宋体"/>
              </a:rPr>
              <a:t>constl_dim</a:t>
            </a:r>
            <a:r>
              <a:rPr lang="en-US" altLang="zh-CN" sz="1200" b="1" dirty="0">
                <a:solidFill>
                  <a:srgbClr val="FF0000"/>
                </a:solidFill>
                <a:latin typeface="Calibri" pitchFamily="34" charset="0"/>
                <a:cs typeface="宋体"/>
              </a:rPr>
              <a:t> = </a:t>
            </a:r>
            <a:r>
              <a:rPr lang="en-US" altLang="zh-CN" sz="1200" b="1" dirty="0" smtClean="0">
                <a:solidFill>
                  <a:srgbClr val="FF0000"/>
                </a:solidFill>
                <a:latin typeface="Calibri" pitchFamily="34" charset="0"/>
                <a:cs typeface="宋体"/>
              </a:rPr>
              <a:t>4</a:t>
            </a:r>
            <a:r>
              <a:rPr lang="en-US" altLang="zh-CN" sz="1200" b="1" dirty="0" smtClean="0">
                <a:latin typeface="Calibri" pitchFamily="34" charset="0"/>
                <a:cs typeface="宋体"/>
              </a:rPr>
              <a:t>,      </a:t>
            </a:r>
            <a:r>
              <a:rPr lang="en-US" altLang="zh-CN" sz="1200" b="1" dirty="0" err="1" smtClean="0">
                <a:latin typeface="Calibri" pitchFamily="34" charset="0"/>
                <a:cs typeface="宋体"/>
              </a:rPr>
              <a:t>n_va</a:t>
            </a:r>
            <a:r>
              <a:rPr lang="en-US" altLang="zh-CN" sz="1200" b="1" dirty="0" smtClean="0">
                <a:latin typeface="Calibri" pitchFamily="34" charset="0"/>
                <a:cs typeface="宋体"/>
              </a:rPr>
              <a:t> = 90.0,      </a:t>
            </a:r>
            <a:r>
              <a:rPr lang="en-US" altLang="zh-CN" sz="1200" b="1" dirty="0" err="1" smtClean="0">
                <a:latin typeface="Calibri" pitchFamily="34" charset="0"/>
                <a:cs typeface="宋体"/>
              </a:rPr>
              <a:t>ampl_se</a:t>
            </a:r>
            <a:r>
              <a:rPr lang="en-US" altLang="zh-CN" sz="1200" b="1" dirty="0" smtClean="0">
                <a:latin typeface="Calibri" pitchFamily="34" charset="0"/>
                <a:cs typeface="宋体"/>
              </a:rPr>
              <a:t> = </a:t>
            </a:r>
            <a:r>
              <a:rPr lang="en-US" altLang="zh-CN" sz="1200" b="1" dirty="0" smtClean="0">
                <a:latin typeface="Calibri" pitchFamily="34" charset="0"/>
                <a:cs typeface="宋体"/>
              </a:rPr>
              <a:t>1.0,       </a:t>
            </a:r>
            <a:r>
              <a:rPr lang="en-US" altLang="zh-CN" sz="1200" b="1" dirty="0" err="1" smtClean="0">
                <a:latin typeface="Calibri" pitchFamily="34" charset="0"/>
                <a:cs typeface="宋体"/>
              </a:rPr>
              <a:t>ampl_re</a:t>
            </a:r>
            <a:r>
              <a:rPr lang="en-US" altLang="zh-CN" sz="1200" b="1" dirty="0" smtClean="0">
                <a:latin typeface="Calibri" pitchFamily="34" charset="0"/>
                <a:cs typeface="宋体"/>
              </a:rPr>
              <a:t> </a:t>
            </a:r>
            <a:r>
              <a:rPr lang="en-US" altLang="zh-CN" sz="1200" b="1" dirty="0">
                <a:latin typeface="Calibri" pitchFamily="34" charset="0"/>
                <a:cs typeface="宋体"/>
              </a:rPr>
              <a:t>= </a:t>
            </a:r>
            <a:r>
              <a:rPr lang="en-US" altLang="zh-CN" sz="1200" b="1" dirty="0" smtClean="0">
                <a:latin typeface="Calibri" pitchFamily="34" charset="0"/>
                <a:cs typeface="宋体"/>
              </a:rPr>
              <a:t>1.0,      </a:t>
            </a:r>
            <a:r>
              <a:rPr lang="en-US" altLang="zh-CN" sz="1200" b="1" dirty="0" err="1" smtClean="0">
                <a:latin typeface="Calibri" pitchFamily="34" charset="0"/>
                <a:cs typeface="宋体"/>
              </a:rPr>
              <a:t>atten</a:t>
            </a:r>
            <a:r>
              <a:rPr lang="en-US" altLang="zh-CN" sz="1200" b="1" dirty="0" smtClean="0">
                <a:latin typeface="Calibri" pitchFamily="34" charset="0"/>
                <a:cs typeface="宋体"/>
              </a:rPr>
              <a:t> </a:t>
            </a:r>
            <a:r>
              <a:rPr lang="en-US" altLang="zh-CN" sz="1200" b="1" dirty="0">
                <a:latin typeface="Calibri" pitchFamily="34" charset="0"/>
                <a:cs typeface="宋体"/>
              </a:rPr>
              <a:t>= 0.5 </a:t>
            </a:r>
            <a:endParaRPr lang="de-AT" altLang="zh-CN" sz="1200" b="1" dirty="0">
              <a:latin typeface="Calibri" pitchFamily="34" charset="0"/>
              <a:cs typeface="宋体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714379" y="4251326"/>
            <a:ext cx="77867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de-DE" altLang="zh-CN" dirty="0" err="1">
                <a:latin typeface="+mj-lt"/>
              </a:rPr>
              <a:t>Or</a:t>
            </a:r>
            <a:r>
              <a:rPr lang="de-DE" altLang="zh-CN" dirty="0">
                <a:latin typeface="+mj-lt"/>
              </a:rPr>
              <a:t> </a:t>
            </a:r>
            <a:r>
              <a:rPr lang="de-DE" altLang="zh-CN" dirty="0" err="1">
                <a:latin typeface="+mj-lt"/>
              </a:rPr>
              <a:t>we</a:t>
            </a:r>
            <a:r>
              <a:rPr lang="de-DE" altLang="zh-CN" dirty="0">
                <a:latin typeface="+mj-lt"/>
              </a:rPr>
              <a:t> </a:t>
            </a:r>
            <a:r>
              <a:rPr lang="de-DE" altLang="zh-CN" dirty="0" err="1">
                <a:latin typeface="+mj-lt"/>
              </a:rPr>
              <a:t>can</a:t>
            </a:r>
            <a:r>
              <a:rPr lang="de-DE" altLang="zh-CN" dirty="0">
                <a:latin typeface="+mj-lt"/>
              </a:rPr>
              <a:t> also </a:t>
            </a:r>
            <a:r>
              <a:rPr lang="de-DE" altLang="zh-CN" dirty="0" err="1">
                <a:latin typeface="+mj-lt"/>
              </a:rPr>
              <a:t>slow</a:t>
            </a:r>
            <a:r>
              <a:rPr lang="de-DE" altLang="zh-CN" dirty="0">
                <a:latin typeface="+mj-lt"/>
              </a:rPr>
              <a:t> down </a:t>
            </a:r>
            <a:r>
              <a:rPr lang="de-DE" altLang="zh-CN" dirty="0" err="1">
                <a:latin typeface="+mj-lt"/>
              </a:rPr>
              <a:t>the</a:t>
            </a:r>
            <a:r>
              <a:rPr lang="de-DE" altLang="zh-CN" dirty="0">
                <a:latin typeface="+mj-lt"/>
              </a:rPr>
              <a:t> </a:t>
            </a:r>
            <a:r>
              <a:rPr lang="de-DE" altLang="zh-CN" dirty="0" err="1">
                <a:latin typeface="+mj-lt"/>
              </a:rPr>
              <a:t>transmission</a:t>
            </a:r>
            <a:r>
              <a:rPr lang="de-DE" altLang="zh-CN" dirty="0">
                <a:latin typeface="+mj-lt"/>
              </a:rPr>
              <a:t> </a:t>
            </a:r>
            <a:r>
              <a:rPr lang="de-DE" altLang="zh-CN" dirty="0" err="1">
                <a:latin typeface="+mj-lt"/>
              </a:rPr>
              <a:t>to</a:t>
            </a:r>
            <a:r>
              <a:rPr lang="de-DE" altLang="zh-CN" dirty="0">
                <a:latin typeface="+mj-lt"/>
              </a:rPr>
              <a:t> </a:t>
            </a:r>
            <a:r>
              <a:rPr lang="de-DE" altLang="zh-CN" dirty="0" err="1">
                <a:latin typeface="+mj-lt"/>
              </a:rPr>
              <a:t>improve</a:t>
            </a:r>
            <a:r>
              <a:rPr lang="de-DE" altLang="zh-CN" dirty="0">
                <a:latin typeface="+mj-lt"/>
              </a:rPr>
              <a:t> </a:t>
            </a:r>
            <a:r>
              <a:rPr lang="de-DE" altLang="zh-CN" dirty="0" err="1">
                <a:latin typeface="+mj-lt"/>
              </a:rPr>
              <a:t>the</a:t>
            </a:r>
            <a:r>
              <a:rPr lang="de-DE" altLang="zh-CN" dirty="0">
                <a:latin typeface="+mj-lt"/>
              </a:rPr>
              <a:t> Bit Error Rate (BER).</a:t>
            </a:r>
            <a:endParaRPr lang="zh-CN" altLang="de-AT" dirty="0">
              <a:latin typeface="+mj-lt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428736"/>
            <a:ext cx="732472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Explosion 2 12"/>
          <p:cNvSpPr/>
          <p:nvPr/>
        </p:nvSpPr>
        <p:spPr bwMode="auto">
          <a:xfrm>
            <a:off x="2786050" y="1500174"/>
            <a:ext cx="428628" cy="571504"/>
          </a:xfrm>
          <a:prstGeom prst="irregularSeal2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 dirty="0" err="1" smtClean="0">
              <a:latin typeface="+mn-lt"/>
              <a:cs typeface="+mn-cs"/>
            </a:endParaRPr>
          </a:p>
        </p:txBody>
      </p:sp>
      <p:sp>
        <p:nvSpPr>
          <p:cNvPr id="14" name="Explosion 2 13"/>
          <p:cNvSpPr/>
          <p:nvPr/>
        </p:nvSpPr>
        <p:spPr bwMode="auto">
          <a:xfrm>
            <a:off x="4786314" y="1500174"/>
            <a:ext cx="428628" cy="571504"/>
          </a:xfrm>
          <a:prstGeom prst="irregularSeal2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 dirty="0" err="1" smtClean="0">
              <a:latin typeface="+mn-lt"/>
              <a:cs typeface="+mn-cs"/>
            </a:endParaRPr>
          </a:p>
        </p:txBody>
      </p:sp>
      <p:sp>
        <p:nvSpPr>
          <p:cNvPr id="15" name="Explosion 2 14"/>
          <p:cNvSpPr/>
          <p:nvPr/>
        </p:nvSpPr>
        <p:spPr bwMode="auto">
          <a:xfrm>
            <a:off x="6215074" y="1500174"/>
            <a:ext cx="428628" cy="571504"/>
          </a:xfrm>
          <a:prstGeom prst="irregularSeal2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 dirty="0" err="1" smtClean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Arial" charset="0"/>
              </a:rPr>
              <a:t>Conclusions and Future work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17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z="1000" dirty="0" smtClean="0"/>
              <a:t>Jiong Ou, </a:t>
            </a:r>
            <a:r>
              <a:rPr lang="en-US" sz="1000" dirty="0" smtClean="0">
                <a:cs typeface="Arial" charset="0"/>
              </a:rPr>
              <a:t>Farooq Muhammad, </a:t>
            </a:r>
            <a:r>
              <a:rPr lang="en-US" sz="1000" dirty="0" smtClean="0"/>
              <a:t>Christoph Grimm and Martin </a:t>
            </a:r>
            <a:r>
              <a:rPr lang="en-US" sz="1000" dirty="0" err="1" smtClean="0"/>
              <a:t>Barnasconi</a:t>
            </a:r>
            <a:endParaRPr lang="en-US" sz="1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7"/>
          </p:nvPr>
        </p:nvSpPr>
        <p:spPr/>
        <p:txBody>
          <a:bodyPr/>
          <a:lstStyle/>
          <a:p>
            <a:pPr>
              <a:spcBef>
                <a:spcPts val="400"/>
              </a:spcBef>
            </a:pPr>
            <a:r>
              <a:rPr lang="en-US" dirty="0" smtClean="0">
                <a:cs typeface="Arial" charset="0"/>
              </a:rPr>
              <a:t>It is convenient to model communication systems using the AMS building block library</a:t>
            </a:r>
          </a:p>
          <a:p>
            <a:pPr lvl="1">
              <a:spcBef>
                <a:spcPts val="400"/>
              </a:spcBef>
            </a:pPr>
            <a:r>
              <a:rPr lang="en-US" dirty="0" smtClean="0">
                <a:cs typeface="Arial" charset="0"/>
              </a:rPr>
              <a:t>Open Source building block library is published and can be downloaded from </a:t>
            </a:r>
            <a:r>
              <a:rPr lang="en-US" dirty="0" smtClean="0">
                <a:cs typeface="Arial" charset="0"/>
                <a:hlinkClick r:id="rId2"/>
              </a:rPr>
              <a:t>http://www.systemc-ams.org/</a:t>
            </a:r>
            <a:endParaRPr lang="en-US" dirty="0" smtClean="0">
              <a:cs typeface="Arial" charset="0"/>
            </a:endParaRPr>
          </a:p>
          <a:p>
            <a:pPr lvl="1">
              <a:spcBef>
                <a:spcPts val="400"/>
              </a:spcBef>
            </a:pPr>
            <a:r>
              <a:rPr lang="en-US" dirty="0" smtClean="0">
                <a:cs typeface="Arial" charset="0"/>
              </a:rPr>
              <a:t>Already used by several companies for research purpose</a:t>
            </a:r>
          </a:p>
          <a:p>
            <a:pPr lvl="1">
              <a:spcBef>
                <a:spcPts val="400"/>
              </a:spcBef>
            </a:pPr>
            <a:endParaRPr lang="en-US" dirty="0" smtClean="0">
              <a:cs typeface="Arial" charset="0"/>
            </a:endParaRPr>
          </a:p>
          <a:p>
            <a:pPr>
              <a:spcBef>
                <a:spcPts val="400"/>
              </a:spcBef>
            </a:pPr>
            <a:r>
              <a:rPr lang="en-US" dirty="0" smtClean="0">
                <a:cs typeface="Arial" charset="0"/>
              </a:rPr>
              <a:t>Extend the Library with technology dependent information</a:t>
            </a:r>
          </a:p>
          <a:p>
            <a:pPr lvl="1">
              <a:spcBef>
                <a:spcPts val="400"/>
              </a:spcBef>
            </a:pPr>
            <a:r>
              <a:rPr lang="en-US" dirty="0" smtClean="0">
                <a:cs typeface="Arial" charset="0"/>
              </a:rPr>
              <a:t>Evaluation of area and power consumption</a:t>
            </a:r>
          </a:p>
          <a:p>
            <a:pPr lvl="1">
              <a:spcBef>
                <a:spcPts val="400"/>
              </a:spcBef>
            </a:pPr>
            <a:r>
              <a:rPr lang="en-US" dirty="0" smtClean="0">
                <a:cs typeface="Arial" charset="0"/>
              </a:rPr>
              <a:t>Enabling architecture exploration use cases</a:t>
            </a:r>
          </a:p>
          <a:p>
            <a:pPr>
              <a:spcBef>
                <a:spcPts val="400"/>
              </a:spcBef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3A89FF10-68D6-46EB-A4C2-6B44B85D31D1}" type="datetime1">
              <a:rPr lang="de-DE" smtClean="0"/>
              <a:pPr>
                <a:defRPr/>
              </a:pPr>
              <a:t>02.06.2010</a:t>
            </a:fld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C7ED212A-5522-4618-AA86-6305748DA3BE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sz="1000" dirty="0" smtClean="0"/>
              <a:t>Jiong Ou, Farooq Muhammad, Christoph Grimm and Martin </a:t>
            </a:r>
            <a:r>
              <a:rPr lang="en-US" sz="1000" dirty="0" err="1" smtClean="0"/>
              <a:t>Barnasconi</a:t>
            </a:r>
            <a:endParaRPr lang="en-US" sz="1000" dirty="0" smtClean="0"/>
          </a:p>
        </p:txBody>
      </p:sp>
      <p:sp>
        <p:nvSpPr>
          <p:cNvPr id="11" name="Inhaltsplatzhalter 9"/>
          <p:cNvSpPr>
            <a:spLocks noGrp="1"/>
          </p:cNvSpPr>
          <p:nvPr>
            <p:ph sz="half" idx="17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A brief introduction to the </a:t>
            </a:r>
            <a:r>
              <a:rPr lang="en-US" dirty="0" err="1" smtClean="0"/>
              <a:t>SystemC</a:t>
            </a:r>
            <a:r>
              <a:rPr lang="en-US" dirty="0" smtClean="0"/>
              <a:t> AMS extensions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Overview of the AMS Building Block Library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Application example: Modeling of OFDM Transceiver System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Conclusions and Future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SystemC</a:t>
            </a:r>
            <a:r>
              <a:rPr lang="en-US" dirty="0" smtClean="0"/>
              <a:t> AMS extensions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z="1000" dirty="0" smtClean="0"/>
              <a:t>Jiong Ou, Farooq Muhammad, Christoph Grimm and Martin </a:t>
            </a:r>
            <a:r>
              <a:rPr lang="en-US" sz="1000" dirty="0" err="1" smtClean="0"/>
              <a:t>Barnasconi</a:t>
            </a:r>
            <a:endParaRPr lang="en-US" sz="1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7"/>
          </p:nvPr>
        </p:nvSpPr>
        <p:spPr/>
        <p:txBody>
          <a:bodyPr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dirty="0" err="1" smtClean="0"/>
              <a:t>SystemC</a:t>
            </a:r>
            <a:r>
              <a:rPr lang="de-DE" dirty="0" smtClean="0"/>
              <a:t> AMS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i="1" dirty="0" err="1" smtClean="0"/>
              <a:t>not</a:t>
            </a:r>
            <a:r>
              <a:rPr lang="de-DE" dirty="0" smtClean="0"/>
              <a:t> </a:t>
            </a:r>
            <a:r>
              <a:rPr lang="de-DE" i="1" dirty="0" smtClean="0"/>
              <a:t>SPICE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dirty="0" err="1" smtClean="0"/>
              <a:t>SystemC</a:t>
            </a:r>
            <a:r>
              <a:rPr lang="de-DE" dirty="0" smtClean="0"/>
              <a:t> AMS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i="1" dirty="0" err="1" smtClean="0"/>
              <a:t>not</a:t>
            </a:r>
            <a:r>
              <a:rPr lang="de-DE" dirty="0" smtClean="0"/>
              <a:t> </a:t>
            </a:r>
            <a:r>
              <a:rPr lang="de-DE" i="1" dirty="0" err="1" smtClean="0"/>
              <a:t>for</a:t>
            </a:r>
            <a:r>
              <a:rPr lang="de-DE" i="1" dirty="0" smtClean="0"/>
              <a:t> </a:t>
            </a:r>
            <a:r>
              <a:rPr lang="de-DE" i="1" dirty="0" err="1" smtClean="0"/>
              <a:t>circuit</a:t>
            </a:r>
            <a:r>
              <a:rPr lang="de-DE" i="1" dirty="0" smtClean="0"/>
              <a:t> </a:t>
            </a:r>
            <a:r>
              <a:rPr lang="de-DE" i="1" dirty="0" err="1" smtClean="0"/>
              <a:t>design</a:t>
            </a:r>
            <a:r>
              <a:rPr lang="de-DE" i="1" dirty="0" smtClean="0"/>
              <a:t> – </a:t>
            </a:r>
            <a:r>
              <a:rPr lang="de-DE" i="1" dirty="0" err="1" smtClean="0"/>
              <a:t>it‘s</a:t>
            </a:r>
            <a:r>
              <a:rPr lang="de-DE" i="1" dirty="0" smtClean="0"/>
              <a:t> </a:t>
            </a:r>
            <a:r>
              <a:rPr lang="de-DE" i="1" dirty="0" err="1" smtClean="0"/>
              <a:t>for</a:t>
            </a:r>
            <a:r>
              <a:rPr lang="de-DE" i="1" dirty="0" smtClean="0"/>
              <a:t> </a:t>
            </a:r>
            <a:r>
              <a:rPr lang="de-DE" i="1" dirty="0" err="1" smtClean="0"/>
              <a:t>overall</a:t>
            </a:r>
            <a:r>
              <a:rPr lang="de-DE" i="1" dirty="0" smtClean="0"/>
              <a:t> </a:t>
            </a:r>
            <a:r>
              <a:rPr lang="de-DE" i="1" dirty="0" err="1" smtClean="0"/>
              <a:t>system</a:t>
            </a:r>
            <a:r>
              <a:rPr lang="de-DE" i="1" dirty="0" smtClean="0"/>
              <a:t> </a:t>
            </a:r>
            <a:r>
              <a:rPr lang="de-DE" i="1" dirty="0" err="1" smtClean="0"/>
              <a:t>modeling</a:t>
            </a:r>
            <a:r>
              <a:rPr lang="de-DE" i="1" dirty="0" smtClean="0"/>
              <a:t>!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de-DE" dirty="0" err="1" smtClean="0"/>
              <a:t>Used</a:t>
            </a:r>
            <a:r>
              <a:rPr lang="de-DE" dirty="0" smtClean="0"/>
              <a:t> in </a:t>
            </a:r>
            <a:r>
              <a:rPr lang="de-DE" dirty="0" err="1" smtClean="0"/>
              <a:t>appropriate</a:t>
            </a:r>
            <a:r>
              <a:rPr lang="de-DE" dirty="0" smtClean="0"/>
              <a:t> way, </a:t>
            </a:r>
            <a:r>
              <a:rPr lang="de-DE" dirty="0" err="1" smtClean="0"/>
              <a:t>SystemC</a:t>
            </a:r>
            <a:r>
              <a:rPr lang="de-DE" dirty="0" smtClean="0"/>
              <a:t> AMS </a:t>
            </a:r>
            <a:r>
              <a:rPr lang="de-DE" dirty="0" err="1" smtClean="0"/>
              <a:t>yields</a:t>
            </a:r>
            <a:r>
              <a:rPr lang="de-DE" dirty="0" smtClean="0"/>
              <a:t> </a:t>
            </a:r>
          </a:p>
          <a:p>
            <a:pPr marL="857250" lvl="1" indent="-457200">
              <a:lnSpc>
                <a:spcPct val="150000"/>
              </a:lnSpc>
              <a:spcBef>
                <a:spcPts val="0"/>
              </a:spcBef>
            </a:pPr>
            <a:r>
              <a:rPr lang="de-DE" sz="2400" dirty="0" smtClean="0"/>
              <a:t>high </a:t>
            </a:r>
            <a:r>
              <a:rPr lang="de-DE" sz="2400" dirty="0" err="1" smtClean="0"/>
              <a:t>simulation</a:t>
            </a:r>
            <a:r>
              <a:rPr lang="de-DE" sz="2400" dirty="0" smtClean="0"/>
              <a:t> </a:t>
            </a:r>
            <a:r>
              <a:rPr lang="de-DE" sz="2400" dirty="0" err="1" smtClean="0"/>
              <a:t>performance</a:t>
            </a:r>
            <a:endParaRPr lang="de-DE" sz="2400" dirty="0" smtClean="0"/>
          </a:p>
          <a:p>
            <a:pPr marL="857250" lvl="1" indent="-457200">
              <a:lnSpc>
                <a:spcPct val="150000"/>
              </a:lnSpc>
              <a:spcBef>
                <a:spcPts val="0"/>
              </a:spcBef>
            </a:pPr>
            <a:r>
              <a:rPr lang="de-DE" sz="2400" dirty="0" err="1" smtClean="0"/>
              <a:t>increased</a:t>
            </a:r>
            <a:r>
              <a:rPr lang="de-DE" sz="2400" dirty="0" smtClean="0"/>
              <a:t> </a:t>
            </a:r>
            <a:r>
              <a:rPr lang="de-DE" sz="2400" dirty="0" err="1" smtClean="0"/>
              <a:t>design</a:t>
            </a:r>
            <a:r>
              <a:rPr lang="de-DE" sz="2400" dirty="0" smtClean="0"/>
              <a:t> </a:t>
            </a:r>
            <a:r>
              <a:rPr lang="de-DE" sz="2400" dirty="0" err="1" smtClean="0"/>
              <a:t>productivity</a:t>
            </a:r>
            <a:endParaRPr lang="de-DE" sz="2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cs typeface="Arial" charset="0"/>
              </a:rPr>
              <a:t>SystemC</a:t>
            </a:r>
            <a:r>
              <a:rPr lang="en-US" dirty="0" smtClean="0">
                <a:cs typeface="Arial" charset="0"/>
              </a:rPr>
              <a:t> AMS extensions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z="1000" dirty="0" smtClean="0"/>
              <a:t>Jiong Ou, Farooq Muhammad, Christoph Grimm and Martin </a:t>
            </a:r>
            <a:r>
              <a:rPr lang="en-US" sz="1000" dirty="0" err="1" smtClean="0"/>
              <a:t>Barnasconi</a:t>
            </a:r>
            <a:endParaRPr lang="en-US" sz="1000" dirty="0"/>
          </a:p>
        </p:txBody>
      </p:sp>
      <p:grpSp>
        <p:nvGrpSpPr>
          <p:cNvPr id="7" name="Group 142"/>
          <p:cNvGrpSpPr>
            <a:grpSpLocks/>
          </p:cNvGrpSpPr>
          <p:nvPr/>
        </p:nvGrpSpPr>
        <p:grpSpPr bwMode="auto">
          <a:xfrm>
            <a:off x="5730875" y="1558925"/>
            <a:ext cx="1701800" cy="727075"/>
            <a:chOff x="3341" y="1245"/>
            <a:chExt cx="1226" cy="624"/>
          </a:xfrm>
        </p:grpSpPr>
        <p:sp>
          <p:nvSpPr>
            <p:cNvPr id="8" name="AutoShape 143"/>
            <p:cNvSpPr>
              <a:spLocks noChangeArrowheads="1"/>
            </p:cNvSpPr>
            <p:nvPr/>
          </p:nvSpPr>
          <p:spPr bwMode="auto">
            <a:xfrm>
              <a:off x="3648" y="1634"/>
              <a:ext cx="499" cy="235"/>
            </a:xfrm>
            <a:prstGeom prst="downArrow">
              <a:avLst>
                <a:gd name="adj1" fmla="val 50000"/>
                <a:gd name="adj2" fmla="val 25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>
                <a:solidFill>
                  <a:srgbClr val="011643"/>
                </a:solidFill>
              </a:endParaRPr>
            </a:p>
          </p:txBody>
        </p:sp>
        <p:sp>
          <p:nvSpPr>
            <p:cNvPr id="9" name="AutoShape 144"/>
            <p:cNvSpPr>
              <a:spLocks noChangeArrowheads="1"/>
            </p:cNvSpPr>
            <p:nvPr/>
          </p:nvSpPr>
          <p:spPr bwMode="auto">
            <a:xfrm>
              <a:off x="3406" y="1245"/>
              <a:ext cx="1161" cy="480"/>
            </a:xfrm>
            <a:prstGeom prst="flowChartMultidocumen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>
                <a:solidFill>
                  <a:srgbClr val="011643"/>
                </a:solidFill>
              </a:endParaRPr>
            </a:p>
          </p:txBody>
        </p:sp>
        <p:sp>
          <p:nvSpPr>
            <p:cNvPr id="10" name="Text Box 145"/>
            <p:cNvSpPr txBox="1">
              <a:spLocks noChangeArrowheads="1"/>
            </p:cNvSpPr>
            <p:nvPr/>
          </p:nvSpPr>
          <p:spPr bwMode="auto">
            <a:xfrm>
              <a:off x="3341" y="1389"/>
              <a:ext cx="1121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000000"/>
                  </a:solidFill>
                </a:rPr>
                <a:t>Specification</a:t>
              </a:r>
            </a:p>
          </p:txBody>
        </p:sp>
      </p:grpSp>
      <p:sp>
        <p:nvSpPr>
          <p:cNvPr id="11" name="AutoShape 146"/>
          <p:cNvSpPr>
            <a:spLocks noChangeArrowheads="1"/>
          </p:cNvSpPr>
          <p:nvPr/>
        </p:nvSpPr>
        <p:spPr bwMode="auto">
          <a:xfrm>
            <a:off x="3582988" y="3527425"/>
            <a:ext cx="1684337" cy="242888"/>
          </a:xfrm>
          <a:prstGeom prst="parallelogram">
            <a:avLst>
              <a:gd name="adj" fmla="val 173366"/>
            </a:avLst>
          </a:prstGeom>
          <a:noFill/>
          <a:ln w="38100">
            <a:solidFill>
              <a:srgbClr val="BEBA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1600" b="1">
              <a:solidFill>
                <a:srgbClr val="CC0099"/>
              </a:solidFill>
            </a:endParaRPr>
          </a:p>
        </p:txBody>
      </p:sp>
      <p:sp>
        <p:nvSpPr>
          <p:cNvPr id="12" name="AutoShape 147"/>
          <p:cNvSpPr>
            <a:spLocks noChangeArrowheads="1"/>
          </p:cNvSpPr>
          <p:nvPr/>
        </p:nvSpPr>
        <p:spPr bwMode="auto">
          <a:xfrm>
            <a:off x="2909888" y="4440238"/>
            <a:ext cx="2154237" cy="303212"/>
          </a:xfrm>
          <a:prstGeom prst="parallelogram">
            <a:avLst>
              <a:gd name="adj" fmla="val 177618"/>
            </a:avLst>
          </a:prstGeom>
          <a:solidFill>
            <a:srgbClr val="FFFFFF">
              <a:alpha val="50195"/>
            </a:srgbClr>
          </a:solidFill>
          <a:ln w="38100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13" name="Line 148"/>
          <p:cNvSpPr>
            <a:spLocks noChangeShapeType="1"/>
          </p:cNvSpPr>
          <p:nvPr/>
        </p:nvSpPr>
        <p:spPr bwMode="auto">
          <a:xfrm flipV="1">
            <a:off x="3582988" y="2924175"/>
            <a:ext cx="522287" cy="84613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49"/>
          <p:cNvSpPr>
            <a:spLocks noChangeShapeType="1"/>
          </p:cNvSpPr>
          <p:nvPr/>
        </p:nvSpPr>
        <p:spPr bwMode="auto">
          <a:xfrm flipV="1">
            <a:off x="3995738" y="2724150"/>
            <a:ext cx="487362" cy="8032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Line 150"/>
          <p:cNvSpPr>
            <a:spLocks noChangeShapeType="1"/>
          </p:cNvSpPr>
          <p:nvPr/>
        </p:nvSpPr>
        <p:spPr bwMode="auto">
          <a:xfrm flipH="1" flipV="1">
            <a:off x="4456113" y="2914650"/>
            <a:ext cx="387350" cy="8540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151"/>
          <p:cNvSpPr>
            <a:spLocks noChangeShapeType="1"/>
          </p:cNvSpPr>
          <p:nvPr/>
        </p:nvSpPr>
        <p:spPr bwMode="auto">
          <a:xfrm flipH="1" flipV="1">
            <a:off x="4800600" y="2720975"/>
            <a:ext cx="466725" cy="80645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152"/>
          <p:cNvSpPr>
            <a:spLocks noChangeShapeType="1"/>
          </p:cNvSpPr>
          <p:nvPr/>
        </p:nvSpPr>
        <p:spPr bwMode="auto">
          <a:xfrm flipV="1">
            <a:off x="2909888" y="3770313"/>
            <a:ext cx="673100" cy="973137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Line 153"/>
          <p:cNvSpPr>
            <a:spLocks noChangeShapeType="1"/>
          </p:cNvSpPr>
          <p:nvPr/>
        </p:nvSpPr>
        <p:spPr bwMode="auto">
          <a:xfrm flipV="1">
            <a:off x="3448050" y="3525838"/>
            <a:ext cx="555625" cy="9144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154"/>
          <p:cNvSpPr>
            <a:spLocks noChangeShapeType="1"/>
          </p:cNvSpPr>
          <p:nvPr/>
        </p:nvSpPr>
        <p:spPr bwMode="auto">
          <a:xfrm flipV="1">
            <a:off x="4525963" y="3776663"/>
            <a:ext cx="319087" cy="966787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155"/>
          <p:cNvSpPr>
            <a:spLocks noChangeShapeType="1"/>
          </p:cNvSpPr>
          <p:nvPr/>
        </p:nvSpPr>
        <p:spPr bwMode="auto">
          <a:xfrm flipV="1">
            <a:off x="5064125" y="3527425"/>
            <a:ext cx="203200" cy="912813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1" name="Group 156"/>
          <p:cNvGrpSpPr>
            <a:grpSpLocks/>
          </p:cNvGrpSpPr>
          <p:nvPr/>
        </p:nvGrpSpPr>
        <p:grpSpPr bwMode="auto">
          <a:xfrm>
            <a:off x="3781425" y="4491038"/>
            <a:ext cx="369888" cy="215900"/>
            <a:chOff x="2925" y="3390"/>
            <a:chExt cx="264" cy="171"/>
          </a:xfrm>
        </p:grpSpPr>
        <p:sp>
          <p:nvSpPr>
            <p:cNvPr id="22" name="Line 157"/>
            <p:cNvSpPr>
              <a:spLocks noChangeShapeType="1"/>
            </p:cNvSpPr>
            <p:nvPr/>
          </p:nvSpPr>
          <p:spPr bwMode="auto">
            <a:xfrm flipH="1">
              <a:off x="3057" y="3432"/>
              <a:ext cx="89" cy="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158"/>
            <p:cNvSpPr>
              <a:spLocks noChangeShapeType="1"/>
            </p:cNvSpPr>
            <p:nvPr/>
          </p:nvSpPr>
          <p:spPr bwMode="auto">
            <a:xfrm flipH="1">
              <a:off x="3024" y="3432"/>
              <a:ext cx="89" cy="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159"/>
            <p:cNvSpPr>
              <a:spLocks noChangeShapeType="1"/>
            </p:cNvSpPr>
            <p:nvPr/>
          </p:nvSpPr>
          <p:spPr bwMode="auto">
            <a:xfrm>
              <a:off x="3105" y="3477"/>
              <a:ext cx="8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160"/>
            <p:cNvSpPr>
              <a:spLocks noChangeShapeType="1"/>
            </p:cNvSpPr>
            <p:nvPr/>
          </p:nvSpPr>
          <p:spPr bwMode="auto">
            <a:xfrm>
              <a:off x="2967" y="3519"/>
              <a:ext cx="57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161"/>
            <p:cNvSpPr>
              <a:spLocks noChangeShapeType="1"/>
            </p:cNvSpPr>
            <p:nvPr/>
          </p:nvSpPr>
          <p:spPr bwMode="auto">
            <a:xfrm>
              <a:off x="3057" y="3429"/>
              <a:ext cx="57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162"/>
            <p:cNvSpPr>
              <a:spLocks noChangeShapeType="1"/>
            </p:cNvSpPr>
            <p:nvPr/>
          </p:nvSpPr>
          <p:spPr bwMode="auto">
            <a:xfrm flipH="1">
              <a:off x="2925" y="3519"/>
              <a:ext cx="41" cy="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163"/>
            <p:cNvSpPr>
              <a:spLocks noChangeShapeType="1"/>
            </p:cNvSpPr>
            <p:nvPr/>
          </p:nvSpPr>
          <p:spPr bwMode="auto">
            <a:xfrm flipH="1">
              <a:off x="3054" y="3390"/>
              <a:ext cx="41" cy="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" name="AutoShape 164"/>
          <p:cNvSpPr>
            <a:spLocks noChangeArrowheads="1"/>
          </p:cNvSpPr>
          <p:nvPr/>
        </p:nvSpPr>
        <p:spPr bwMode="auto">
          <a:xfrm>
            <a:off x="5699125" y="3481388"/>
            <a:ext cx="2220913" cy="303212"/>
          </a:xfrm>
          <a:prstGeom prst="parallelogram">
            <a:avLst>
              <a:gd name="adj" fmla="val 183116"/>
            </a:avLst>
          </a:prstGeom>
          <a:noFill/>
          <a:ln w="38100">
            <a:solidFill>
              <a:srgbClr val="BEBA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 b="1"/>
              <a:t>SystemC</a:t>
            </a:r>
          </a:p>
        </p:txBody>
      </p:sp>
      <p:sp>
        <p:nvSpPr>
          <p:cNvPr id="30" name="AutoShape 165"/>
          <p:cNvSpPr>
            <a:spLocks noChangeArrowheads="1"/>
          </p:cNvSpPr>
          <p:nvPr/>
        </p:nvSpPr>
        <p:spPr bwMode="auto">
          <a:xfrm>
            <a:off x="5092700" y="4311650"/>
            <a:ext cx="3097213" cy="425450"/>
          </a:xfrm>
          <a:prstGeom prst="parallelogram">
            <a:avLst>
              <a:gd name="adj" fmla="val 181996"/>
            </a:avLst>
          </a:prstGeom>
          <a:solidFill>
            <a:srgbClr val="FFFFFF">
              <a:alpha val="50195"/>
            </a:srgbClr>
          </a:solidFill>
          <a:ln w="38100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31" name="Line 166"/>
          <p:cNvSpPr>
            <a:spLocks noChangeShapeType="1"/>
          </p:cNvSpPr>
          <p:nvPr/>
        </p:nvSpPr>
        <p:spPr bwMode="auto">
          <a:xfrm>
            <a:off x="7181850" y="2432050"/>
            <a:ext cx="738188" cy="104933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Line 167"/>
          <p:cNvSpPr>
            <a:spLocks noChangeShapeType="1"/>
          </p:cNvSpPr>
          <p:nvPr/>
        </p:nvSpPr>
        <p:spPr bwMode="auto">
          <a:xfrm>
            <a:off x="6645275" y="2722563"/>
            <a:ext cx="719138" cy="1062037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Line 168"/>
          <p:cNvSpPr>
            <a:spLocks noChangeShapeType="1"/>
          </p:cNvSpPr>
          <p:nvPr/>
        </p:nvSpPr>
        <p:spPr bwMode="auto">
          <a:xfrm>
            <a:off x="5562600" y="2432050"/>
            <a:ext cx="685800" cy="105092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Line 169"/>
          <p:cNvSpPr>
            <a:spLocks noChangeShapeType="1"/>
          </p:cNvSpPr>
          <p:nvPr/>
        </p:nvSpPr>
        <p:spPr bwMode="auto">
          <a:xfrm>
            <a:off x="5030788" y="2730500"/>
            <a:ext cx="669925" cy="10572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Line 170"/>
          <p:cNvSpPr>
            <a:spLocks noChangeShapeType="1"/>
          </p:cNvSpPr>
          <p:nvPr/>
        </p:nvSpPr>
        <p:spPr bwMode="auto">
          <a:xfrm flipH="1">
            <a:off x="5108575" y="3783013"/>
            <a:ext cx="588963" cy="94615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Line 171"/>
          <p:cNvSpPr>
            <a:spLocks noChangeShapeType="1"/>
          </p:cNvSpPr>
          <p:nvPr/>
        </p:nvSpPr>
        <p:spPr bwMode="auto">
          <a:xfrm flipH="1">
            <a:off x="5832475" y="3481388"/>
            <a:ext cx="419100" cy="8509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Line 172"/>
          <p:cNvSpPr>
            <a:spLocks noChangeShapeType="1"/>
          </p:cNvSpPr>
          <p:nvPr/>
        </p:nvSpPr>
        <p:spPr bwMode="auto">
          <a:xfrm>
            <a:off x="7356475" y="3789363"/>
            <a:ext cx="92075" cy="9683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Line 173"/>
          <p:cNvSpPr>
            <a:spLocks noChangeShapeType="1"/>
          </p:cNvSpPr>
          <p:nvPr/>
        </p:nvSpPr>
        <p:spPr bwMode="auto">
          <a:xfrm>
            <a:off x="7920038" y="3481388"/>
            <a:ext cx="269875" cy="8509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9" name="Group 174"/>
          <p:cNvGrpSpPr>
            <a:grpSpLocks/>
          </p:cNvGrpSpPr>
          <p:nvPr/>
        </p:nvGrpSpPr>
        <p:grpSpPr bwMode="auto">
          <a:xfrm>
            <a:off x="6827838" y="4433888"/>
            <a:ext cx="369887" cy="215900"/>
            <a:chOff x="2925" y="3390"/>
            <a:chExt cx="264" cy="171"/>
          </a:xfrm>
        </p:grpSpPr>
        <p:sp>
          <p:nvSpPr>
            <p:cNvPr id="40" name="Line 175"/>
            <p:cNvSpPr>
              <a:spLocks noChangeShapeType="1"/>
            </p:cNvSpPr>
            <p:nvPr/>
          </p:nvSpPr>
          <p:spPr bwMode="auto">
            <a:xfrm flipH="1">
              <a:off x="3057" y="3432"/>
              <a:ext cx="89" cy="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176"/>
            <p:cNvSpPr>
              <a:spLocks noChangeShapeType="1"/>
            </p:cNvSpPr>
            <p:nvPr/>
          </p:nvSpPr>
          <p:spPr bwMode="auto">
            <a:xfrm flipH="1">
              <a:off x="3024" y="3432"/>
              <a:ext cx="89" cy="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177"/>
            <p:cNvSpPr>
              <a:spLocks noChangeShapeType="1"/>
            </p:cNvSpPr>
            <p:nvPr/>
          </p:nvSpPr>
          <p:spPr bwMode="auto">
            <a:xfrm>
              <a:off x="3105" y="3477"/>
              <a:ext cx="8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178"/>
            <p:cNvSpPr>
              <a:spLocks noChangeShapeType="1"/>
            </p:cNvSpPr>
            <p:nvPr/>
          </p:nvSpPr>
          <p:spPr bwMode="auto">
            <a:xfrm>
              <a:off x="2967" y="3519"/>
              <a:ext cx="57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179"/>
            <p:cNvSpPr>
              <a:spLocks noChangeShapeType="1"/>
            </p:cNvSpPr>
            <p:nvPr/>
          </p:nvSpPr>
          <p:spPr bwMode="auto">
            <a:xfrm>
              <a:off x="3057" y="3429"/>
              <a:ext cx="57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180"/>
            <p:cNvSpPr>
              <a:spLocks noChangeShapeType="1"/>
            </p:cNvSpPr>
            <p:nvPr/>
          </p:nvSpPr>
          <p:spPr bwMode="auto">
            <a:xfrm flipH="1">
              <a:off x="2925" y="3519"/>
              <a:ext cx="41" cy="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181"/>
            <p:cNvSpPr>
              <a:spLocks noChangeShapeType="1"/>
            </p:cNvSpPr>
            <p:nvPr/>
          </p:nvSpPr>
          <p:spPr bwMode="auto">
            <a:xfrm flipH="1">
              <a:off x="3054" y="3390"/>
              <a:ext cx="41" cy="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" name="Group 182"/>
          <p:cNvGrpSpPr>
            <a:grpSpLocks/>
          </p:cNvGrpSpPr>
          <p:nvPr/>
        </p:nvGrpSpPr>
        <p:grpSpPr bwMode="auto">
          <a:xfrm>
            <a:off x="6176963" y="4422775"/>
            <a:ext cx="369887" cy="217488"/>
            <a:chOff x="2925" y="3390"/>
            <a:chExt cx="264" cy="171"/>
          </a:xfrm>
        </p:grpSpPr>
        <p:sp>
          <p:nvSpPr>
            <p:cNvPr id="48" name="Line 183"/>
            <p:cNvSpPr>
              <a:spLocks noChangeShapeType="1"/>
            </p:cNvSpPr>
            <p:nvPr/>
          </p:nvSpPr>
          <p:spPr bwMode="auto">
            <a:xfrm flipH="1">
              <a:off x="3057" y="3432"/>
              <a:ext cx="89" cy="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184"/>
            <p:cNvSpPr>
              <a:spLocks noChangeShapeType="1"/>
            </p:cNvSpPr>
            <p:nvPr/>
          </p:nvSpPr>
          <p:spPr bwMode="auto">
            <a:xfrm flipH="1">
              <a:off x="3024" y="3432"/>
              <a:ext cx="89" cy="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185"/>
            <p:cNvSpPr>
              <a:spLocks noChangeShapeType="1"/>
            </p:cNvSpPr>
            <p:nvPr/>
          </p:nvSpPr>
          <p:spPr bwMode="auto">
            <a:xfrm>
              <a:off x="3105" y="3477"/>
              <a:ext cx="8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Line 186"/>
            <p:cNvSpPr>
              <a:spLocks noChangeShapeType="1"/>
            </p:cNvSpPr>
            <p:nvPr/>
          </p:nvSpPr>
          <p:spPr bwMode="auto">
            <a:xfrm>
              <a:off x="2967" y="3519"/>
              <a:ext cx="57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Line 187"/>
            <p:cNvSpPr>
              <a:spLocks noChangeShapeType="1"/>
            </p:cNvSpPr>
            <p:nvPr/>
          </p:nvSpPr>
          <p:spPr bwMode="auto">
            <a:xfrm>
              <a:off x="3057" y="3429"/>
              <a:ext cx="57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Line 188"/>
            <p:cNvSpPr>
              <a:spLocks noChangeShapeType="1"/>
            </p:cNvSpPr>
            <p:nvPr/>
          </p:nvSpPr>
          <p:spPr bwMode="auto">
            <a:xfrm flipH="1">
              <a:off x="2925" y="3519"/>
              <a:ext cx="41" cy="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Line 189"/>
            <p:cNvSpPr>
              <a:spLocks noChangeShapeType="1"/>
            </p:cNvSpPr>
            <p:nvPr/>
          </p:nvSpPr>
          <p:spPr bwMode="auto">
            <a:xfrm flipH="1">
              <a:off x="3054" y="3390"/>
              <a:ext cx="41" cy="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5" name="Rectangle 190"/>
          <p:cNvSpPr>
            <a:spLocks noChangeArrowheads="1"/>
          </p:cNvSpPr>
          <p:nvPr/>
        </p:nvSpPr>
        <p:spPr bwMode="auto">
          <a:xfrm>
            <a:off x="4673600" y="2582863"/>
            <a:ext cx="168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GB" sz="3600">
              <a:solidFill>
                <a:srgbClr val="000000"/>
              </a:solidFill>
            </a:endParaRPr>
          </a:p>
        </p:txBody>
      </p:sp>
      <p:sp>
        <p:nvSpPr>
          <p:cNvPr id="56" name="Freeform 191"/>
          <p:cNvSpPr>
            <a:spLocks/>
          </p:cNvSpPr>
          <p:nvPr/>
        </p:nvSpPr>
        <p:spPr bwMode="auto">
          <a:xfrm>
            <a:off x="4029075" y="2473325"/>
            <a:ext cx="3703638" cy="461963"/>
          </a:xfrm>
          <a:custGeom>
            <a:avLst/>
            <a:gdLst>
              <a:gd name="T0" fmla="*/ 920 w 2640"/>
              <a:gd name="T1" fmla="*/ 0 h 364"/>
              <a:gd name="T2" fmla="*/ 600 w 2640"/>
              <a:gd name="T3" fmla="*/ 0 h 364"/>
              <a:gd name="T4" fmla="*/ 0 w 2640"/>
              <a:gd name="T5" fmla="*/ 364 h 364"/>
              <a:gd name="T6" fmla="*/ 2092 w 2640"/>
              <a:gd name="T7" fmla="*/ 364 h 364"/>
              <a:gd name="T8" fmla="*/ 2640 w 2640"/>
              <a:gd name="T9" fmla="*/ 12 h 364"/>
              <a:gd name="T10" fmla="*/ 2304 w 2640"/>
              <a:gd name="T11" fmla="*/ 12 h 364"/>
              <a:gd name="T12" fmla="*/ 1904 w 2640"/>
              <a:gd name="T13" fmla="*/ 256 h 364"/>
              <a:gd name="T14" fmla="*/ 484 w 2640"/>
              <a:gd name="T15" fmla="*/ 256 h 364"/>
              <a:gd name="T16" fmla="*/ 920 w 2640"/>
              <a:gd name="T17" fmla="*/ 0 h 3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640"/>
              <a:gd name="T28" fmla="*/ 0 h 364"/>
              <a:gd name="T29" fmla="*/ 2640 w 2640"/>
              <a:gd name="T30" fmla="*/ 364 h 36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640" h="364">
                <a:moveTo>
                  <a:pt x="920" y="0"/>
                </a:moveTo>
                <a:lnTo>
                  <a:pt x="600" y="0"/>
                </a:lnTo>
                <a:lnTo>
                  <a:pt x="0" y="364"/>
                </a:lnTo>
                <a:lnTo>
                  <a:pt x="2092" y="364"/>
                </a:lnTo>
                <a:lnTo>
                  <a:pt x="2640" y="12"/>
                </a:lnTo>
                <a:lnTo>
                  <a:pt x="2304" y="12"/>
                </a:lnTo>
                <a:lnTo>
                  <a:pt x="1904" y="256"/>
                </a:lnTo>
                <a:lnTo>
                  <a:pt x="484" y="256"/>
                </a:lnTo>
                <a:lnTo>
                  <a:pt x="920" y="0"/>
                </a:lnTo>
                <a:close/>
              </a:path>
            </a:pathLst>
          </a:custGeom>
          <a:noFill/>
          <a:ln w="381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" name="AutoShape 192"/>
          <p:cNvSpPr>
            <a:spLocks noChangeArrowheads="1"/>
          </p:cNvSpPr>
          <p:nvPr/>
        </p:nvSpPr>
        <p:spPr bwMode="auto">
          <a:xfrm>
            <a:off x="3892550" y="2370138"/>
            <a:ext cx="4124325" cy="601662"/>
          </a:xfrm>
          <a:prstGeom prst="parallelogram">
            <a:avLst>
              <a:gd name="adj" fmla="val 171372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sz="2800">
              <a:solidFill>
                <a:srgbClr val="011643"/>
              </a:solidFill>
            </a:endParaRPr>
          </a:p>
        </p:txBody>
      </p:sp>
      <p:sp>
        <p:nvSpPr>
          <p:cNvPr id="58" name="AutoShape 193"/>
          <p:cNvSpPr>
            <a:spLocks noChangeArrowheads="1"/>
          </p:cNvSpPr>
          <p:nvPr/>
        </p:nvSpPr>
        <p:spPr bwMode="auto">
          <a:xfrm>
            <a:off x="5022850" y="2432050"/>
            <a:ext cx="2160588" cy="292100"/>
          </a:xfrm>
          <a:prstGeom prst="parallelogram">
            <a:avLst>
              <a:gd name="adj" fmla="val 184919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SoC</a:t>
            </a:r>
          </a:p>
        </p:txBody>
      </p:sp>
      <p:sp>
        <p:nvSpPr>
          <p:cNvPr id="59" name="Text Box 194"/>
          <p:cNvSpPr txBox="1">
            <a:spLocks noChangeArrowheads="1"/>
          </p:cNvSpPr>
          <p:nvPr/>
        </p:nvSpPr>
        <p:spPr bwMode="auto">
          <a:xfrm>
            <a:off x="5314950" y="2711450"/>
            <a:ext cx="1031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 dirty="0">
                <a:solidFill>
                  <a:srgbClr val="000000"/>
                </a:solidFill>
              </a:rPr>
              <a:t>Interface</a:t>
            </a:r>
          </a:p>
        </p:txBody>
      </p:sp>
      <p:sp>
        <p:nvSpPr>
          <p:cNvPr id="60" name="Freeform 195"/>
          <p:cNvSpPr>
            <a:spLocks/>
          </p:cNvSpPr>
          <p:nvPr/>
        </p:nvSpPr>
        <p:spPr bwMode="auto">
          <a:xfrm>
            <a:off x="6751638" y="2584450"/>
            <a:ext cx="660400" cy="246063"/>
          </a:xfrm>
          <a:custGeom>
            <a:avLst/>
            <a:gdLst>
              <a:gd name="T0" fmla="*/ 0 w 390"/>
              <a:gd name="T1" fmla="*/ 117 h 117"/>
              <a:gd name="T2" fmla="*/ 270 w 390"/>
              <a:gd name="T3" fmla="*/ 0 h 117"/>
              <a:gd name="T4" fmla="*/ 390 w 390"/>
              <a:gd name="T5" fmla="*/ 0 h 117"/>
              <a:gd name="T6" fmla="*/ 141 w 390"/>
              <a:gd name="T7" fmla="*/ 117 h 117"/>
              <a:gd name="T8" fmla="*/ 0 w 390"/>
              <a:gd name="T9" fmla="*/ 117 h 1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90"/>
              <a:gd name="T16" fmla="*/ 0 h 117"/>
              <a:gd name="T17" fmla="*/ 390 w 390"/>
              <a:gd name="T18" fmla="*/ 117 h 11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90" h="117">
                <a:moveTo>
                  <a:pt x="0" y="117"/>
                </a:moveTo>
                <a:lnTo>
                  <a:pt x="270" y="0"/>
                </a:lnTo>
                <a:lnTo>
                  <a:pt x="390" y="0"/>
                </a:lnTo>
                <a:lnTo>
                  <a:pt x="141" y="117"/>
                </a:lnTo>
                <a:lnTo>
                  <a:pt x="0" y="117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" name="Text Box 196"/>
          <p:cNvSpPr txBox="1">
            <a:spLocks noChangeArrowheads="1"/>
          </p:cNvSpPr>
          <p:nvPr/>
        </p:nvSpPr>
        <p:spPr bwMode="auto">
          <a:xfrm>
            <a:off x="4205288" y="2679700"/>
            <a:ext cx="635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AMS</a:t>
            </a:r>
          </a:p>
        </p:txBody>
      </p:sp>
      <p:sp>
        <p:nvSpPr>
          <p:cNvPr id="62" name="Text Box 197"/>
          <p:cNvSpPr txBox="1">
            <a:spLocks noChangeArrowheads="1"/>
          </p:cNvSpPr>
          <p:nvPr/>
        </p:nvSpPr>
        <p:spPr bwMode="auto">
          <a:xfrm>
            <a:off x="6937375" y="2566988"/>
            <a:ext cx="33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63" name="Line 198"/>
          <p:cNvSpPr>
            <a:spLocks noChangeShapeType="1"/>
          </p:cNvSpPr>
          <p:nvPr/>
        </p:nvSpPr>
        <p:spPr bwMode="auto">
          <a:xfrm>
            <a:off x="7408863" y="2590800"/>
            <a:ext cx="511175" cy="88582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" name="Line 199"/>
          <p:cNvSpPr>
            <a:spLocks noChangeShapeType="1"/>
          </p:cNvSpPr>
          <p:nvPr/>
        </p:nvSpPr>
        <p:spPr bwMode="auto">
          <a:xfrm>
            <a:off x="6999288" y="2827338"/>
            <a:ext cx="361950" cy="957262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" name="Line 200"/>
          <p:cNvSpPr>
            <a:spLocks noChangeShapeType="1"/>
          </p:cNvSpPr>
          <p:nvPr/>
        </p:nvSpPr>
        <p:spPr bwMode="auto">
          <a:xfrm flipH="1">
            <a:off x="5699125" y="2843213"/>
            <a:ext cx="1050925" cy="938212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" name="Line 201"/>
          <p:cNvSpPr>
            <a:spLocks noChangeShapeType="1"/>
          </p:cNvSpPr>
          <p:nvPr/>
        </p:nvSpPr>
        <p:spPr bwMode="auto">
          <a:xfrm flipH="1">
            <a:off x="6251575" y="2587625"/>
            <a:ext cx="966788" cy="89535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" name="Freeform 202"/>
          <p:cNvSpPr>
            <a:spLocks/>
          </p:cNvSpPr>
          <p:nvPr/>
        </p:nvSpPr>
        <p:spPr bwMode="auto">
          <a:xfrm>
            <a:off x="4098925" y="2724150"/>
            <a:ext cx="704850" cy="193675"/>
          </a:xfrm>
          <a:custGeom>
            <a:avLst/>
            <a:gdLst>
              <a:gd name="T0" fmla="*/ 0 w 462"/>
              <a:gd name="T1" fmla="*/ 141 h 141"/>
              <a:gd name="T2" fmla="*/ 247 w 462"/>
              <a:gd name="T3" fmla="*/ 0 h 141"/>
              <a:gd name="T4" fmla="*/ 462 w 462"/>
              <a:gd name="T5" fmla="*/ 0 h 141"/>
              <a:gd name="T6" fmla="*/ 234 w 462"/>
              <a:gd name="T7" fmla="*/ 139 h 141"/>
              <a:gd name="T8" fmla="*/ 0 w 462"/>
              <a:gd name="T9" fmla="*/ 141 h 1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2"/>
              <a:gd name="T16" fmla="*/ 0 h 141"/>
              <a:gd name="T17" fmla="*/ 462 w 462"/>
              <a:gd name="T18" fmla="*/ 141 h 1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2" h="141">
                <a:moveTo>
                  <a:pt x="0" y="141"/>
                </a:moveTo>
                <a:lnTo>
                  <a:pt x="247" y="0"/>
                </a:lnTo>
                <a:lnTo>
                  <a:pt x="462" y="0"/>
                </a:lnTo>
                <a:lnTo>
                  <a:pt x="234" y="139"/>
                </a:lnTo>
                <a:lnTo>
                  <a:pt x="0" y="141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" name="Freeform 203"/>
          <p:cNvSpPr>
            <a:spLocks/>
          </p:cNvSpPr>
          <p:nvPr/>
        </p:nvSpPr>
        <p:spPr bwMode="auto">
          <a:xfrm>
            <a:off x="4573588" y="2490788"/>
            <a:ext cx="647700" cy="177800"/>
          </a:xfrm>
          <a:custGeom>
            <a:avLst/>
            <a:gdLst>
              <a:gd name="T0" fmla="*/ 0 w 462"/>
              <a:gd name="T1" fmla="*/ 141 h 141"/>
              <a:gd name="T2" fmla="*/ 247 w 462"/>
              <a:gd name="T3" fmla="*/ 0 h 141"/>
              <a:gd name="T4" fmla="*/ 462 w 462"/>
              <a:gd name="T5" fmla="*/ 0 h 141"/>
              <a:gd name="T6" fmla="*/ 234 w 462"/>
              <a:gd name="T7" fmla="*/ 139 h 141"/>
              <a:gd name="T8" fmla="*/ 0 w 462"/>
              <a:gd name="T9" fmla="*/ 141 h 1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2"/>
              <a:gd name="T16" fmla="*/ 0 h 141"/>
              <a:gd name="T17" fmla="*/ 462 w 462"/>
              <a:gd name="T18" fmla="*/ 141 h 1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2" h="141">
                <a:moveTo>
                  <a:pt x="0" y="141"/>
                </a:moveTo>
                <a:lnTo>
                  <a:pt x="247" y="0"/>
                </a:lnTo>
                <a:lnTo>
                  <a:pt x="462" y="0"/>
                </a:lnTo>
                <a:lnTo>
                  <a:pt x="234" y="139"/>
                </a:lnTo>
                <a:lnTo>
                  <a:pt x="0" y="141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" name="Text Box 204"/>
          <p:cNvSpPr txBox="1">
            <a:spLocks noChangeArrowheads="1"/>
          </p:cNvSpPr>
          <p:nvPr/>
        </p:nvSpPr>
        <p:spPr bwMode="auto">
          <a:xfrm>
            <a:off x="4687888" y="2435225"/>
            <a:ext cx="454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RF</a:t>
            </a:r>
          </a:p>
        </p:txBody>
      </p:sp>
      <p:sp>
        <p:nvSpPr>
          <p:cNvPr id="70" name="Rectangle 205"/>
          <p:cNvSpPr>
            <a:spLocks noChangeArrowheads="1"/>
          </p:cNvSpPr>
          <p:nvPr/>
        </p:nvSpPr>
        <p:spPr bwMode="auto">
          <a:xfrm>
            <a:off x="5614988" y="4435475"/>
            <a:ext cx="16525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/>
              <a:t>SystemVerilog,</a:t>
            </a:r>
            <a:br>
              <a:rPr lang="en-US" sz="1600" b="1"/>
            </a:br>
            <a:r>
              <a:rPr lang="en-US" sz="1600" b="1"/>
              <a:t>VHDL, Verilog</a:t>
            </a:r>
          </a:p>
        </p:txBody>
      </p:sp>
      <p:sp>
        <p:nvSpPr>
          <p:cNvPr id="71" name="Rectangle 206"/>
          <p:cNvSpPr>
            <a:spLocks noChangeArrowheads="1"/>
          </p:cNvSpPr>
          <p:nvPr/>
        </p:nvSpPr>
        <p:spPr bwMode="auto">
          <a:xfrm>
            <a:off x="3252788" y="4438650"/>
            <a:ext cx="139223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b="1"/>
              <a:t>VHDL-AMS,</a:t>
            </a:r>
            <a:br>
              <a:rPr lang="en-US" sz="1600" b="1"/>
            </a:br>
            <a:r>
              <a:rPr lang="en-US" sz="1600" b="1"/>
              <a:t>Verilog-AMS</a:t>
            </a:r>
          </a:p>
          <a:p>
            <a:pPr eaLnBrk="0" hangingPunct="0"/>
            <a:endParaRPr lang="en-US" sz="1600" b="1"/>
          </a:p>
        </p:txBody>
      </p:sp>
      <p:sp>
        <p:nvSpPr>
          <p:cNvPr id="72" name="Text Box 208"/>
          <p:cNvSpPr txBox="1">
            <a:spLocks noChangeArrowheads="1"/>
          </p:cNvSpPr>
          <p:nvPr/>
        </p:nvSpPr>
        <p:spPr bwMode="auto">
          <a:xfrm>
            <a:off x="755650" y="2516188"/>
            <a:ext cx="2300288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solidFill>
                  <a:srgbClr val="000099"/>
                </a:solidFill>
              </a:rPr>
              <a:t>Functional</a:t>
            </a:r>
          </a:p>
          <a:p>
            <a:pPr eaLnBrk="0" hangingPunct="0"/>
            <a:endParaRPr lang="en-US" sz="2000" dirty="0">
              <a:solidFill>
                <a:srgbClr val="000099"/>
              </a:solidFill>
            </a:endParaRPr>
          </a:p>
          <a:p>
            <a:pPr eaLnBrk="0" hangingPunct="0"/>
            <a:endParaRPr lang="en-US" sz="2000" dirty="0">
              <a:solidFill>
                <a:srgbClr val="000000"/>
              </a:solidFill>
            </a:endParaRPr>
          </a:p>
          <a:p>
            <a:pPr eaLnBrk="0" hangingPunct="0"/>
            <a:r>
              <a:rPr lang="en-US" sz="2000" dirty="0">
                <a:solidFill>
                  <a:srgbClr val="BEBA00"/>
                </a:solidFill>
              </a:rPr>
              <a:t>Architecture</a:t>
            </a:r>
          </a:p>
          <a:p>
            <a:pPr eaLnBrk="0" hangingPunct="0"/>
            <a:endParaRPr lang="en-US" sz="2000" dirty="0">
              <a:solidFill>
                <a:srgbClr val="BEBA00"/>
              </a:solidFill>
            </a:endParaRPr>
          </a:p>
          <a:p>
            <a:pPr eaLnBrk="0" hangingPunct="0"/>
            <a:endParaRPr lang="en-US" sz="2000" dirty="0">
              <a:solidFill>
                <a:srgbClr val="BEBA00"/>
              </a:solidFill>
            </a:endParaRPr>
          </a:p>
          <a:p>
            <a:pPr eaLnBrk="0" hangingPunct="0"/>
            <a:r>
              <a:rPr lang="en-US" sz="2000" dirty="0">
                <a:solidFill>
                  <a:srgbClr val="969696"/>
                </a:solidFill>
              </a:rPr>
              <a:t>Implementation</a:t>
            </a:r>
          </a:p>
        </p:txBody>
      </p:sp>
      <p:sp>
        <p:nvSpPr>
          <p:cNvPr id="73" name="Rectangle 207"/>
          <p:cNvSpPr>
            <a:spLocks noChangeArrowheads="1"/>
          </p:cNvSpPr>
          <p:nvPr/>
        </p:nvSpPr>
        <p:spPr bwMode="auto">
          <a:xfrm>
            <a:off x="3482975" y="3475038"/>
            <a:ext cx="1752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ea typeface="ＭＳ Ｐゴシック" pitchFamily="34" charset="-128"/>
              </a:rPr>
              <a:t>SystemC</a:t>
            </a:r>
            <a:br>
              <a:rPr lang="en-US" sz="1600" b="1">
                <a:ea typeface="ＭＳ Ｐゴシック" pitchFamily="34" charset="-128"/>
              </a:rPr>
            </a:br>
            <a:r>
              <a:rPr lang="en-US" sz="1600" b="1">
                <a:ea typeface="ＭＳ Ｐゴシック" pitchFamily="34" charset="-128"/>
              </a:rPr>
              <a:t>AMS extensions</a:t>
            </a:r>
          </a:p>
        </p:txBody>
      </p:sp>
      <p:sp>
        <p:nvSpPr>
          <p:cNvPr id="74" name="AutoShape 141"/>
          <p:cNvSpPr>
            <a:spLocks noChangeArrowheads="1"/>
          </p:cNvSpPr>
          <p:nvPr/>
        </p:nvSpPr>
        <p:spPr bwMode="auto">
          <a:xfrm>
            <a:off x="4781550" y="3284538"/>
            <a:ext cx="719138" cy="492125"/>
          </a:xfrm>
          <a:prstGeom prst="irregularSeal1">
            <a:avLst/>
          </a:prstGeom>
          <a:solidFill>
            <a:srgbClr val="FFFF00"/>
          </a:solidFill>
          <a:ln w="1524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200" b="1">
                <a:solidFill>
                  <a:srgbClr val="FF0000"/>
                </a:solidFill>
              </a:rPr>
              <a:t>NEW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AMS Building Block Library - Motivation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3A89FF10-68D6-46EB-A4C2-6B44B85D31D1}" type="datetime1">
              <a:rPr lang="de-DE" smtClean="0"/>
              <a:pPr>
                <a:defRPr/>
              </a:pPr>
              <a:t>02.06.2010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C7ED212A-5522-4618-AA86-6305748DA3BE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sz="1000" dirty="0" smtClean="0"/>
              <a:t>Jiong Ou, Farooq Muhammad, Christoph Grimm and Martin </a:t>
            </a:r>
            <a:r>
              <a:rPr lang="en-US" sz="1000" dirty="0" err="1" smtClean="0"/>
              <a:t>Barnasconi</a:t>
            </a:r>
            <a:endParaRPr lang="en-US" sz="1000" dirty="0" smtClean="0"/>
          </a:p>
        </p:txBody>
      </p:sp>
      <p:sp>
        <p:nvSpPr>
          <p:cNvPr id="8" name="Inhaltsplatzhalter 7"/>
          <p:cNvSpPr>
            <a:spLocks noGrp="1"/>
          </p:cNvSpPr>
          <p:nvPr>
            <p:ph sz="half" idx="17"/>
          </p:nvPr>
        </p:nvSpPr>
        <p:spPr>
          <a:xfrm>
            <a:off x="316518" y="1357298"/>
            <a:ext cx="8286808" cy="4786346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dirty="0" smtClean="0"/>
              <a:t>Problems:</a:t>
            </a:r>
          </a:p>
          <a:p>
            <a:pPr lvl="1">
              <a:spcBef>
                <a:spcPts val="300"/>
              </a:spcBef>
            </a:pPr>
            <a:r>
              <a:rPr lang="en-US" b="1" dirty="0" smtClean="0"/>
              <a:t>Slow simulation</a:t>
            </a:r>
            <a:r>
              <a:rPr lang="en-US" dirty="0" smtClean="0"/>
              <a:t> of AMS communication systems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Modeling of different parts of a system needs </a:t>
            </a:r>
            <a:r>
              <a:rPr lang="en-US" b="1" dirty="0" smtClean="0"/>
              <a:t>a serious investment in time</a:t>
            </a:r>
          </a:p>
          <a:p>
            <a:pPr lvl="1">
              <a:spcBef>
                <a:spcPts val="300"/>
              </a:spcBef>
            </a:pPr>
            <a:r>
              <a:rPr lang="en-US" b="1" dirty="0" smtClean="0">
                <a:cs typeface="Arial" charset="0"/>
              </a:rPr>
              <a:t>Limitations and constraints </a:t>
            </a:r>
            <a:r>
              <a:rPr lang="en-US" dirty="0" smtClean="0">
                <a:cs typeface="Arial" charset="0"/>
              </a:rPr>
              <a:t>of closed (proprietary) models not always clear</a:t>
            </a:r>
          </a:p>
          <a:p>
            <a:pPr>
              <a:spcBef>
                <a:spcPts val="300"/>
              </a:spcBef>
            </a:pPr>
            <a:r>
              <a:rPr lang="en-US" dirty="0" smtClean="0"/>
              <a:t>Possible Solutions: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Modeling in </a:t>
            </a:r>
            <a:r>
              <a:rPr lang="en-US" b="1" dirty="0" smtClean="0"/>
              <a:t>Timed Data Flow </a:t>
            </a:r>
            <a:r>
              <a:rPr lang="en-US" dirty="0" smtClean="0"/>
              <a:t>(TDF)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Provides </a:t>
            </a:r>
            <a:r>
              <a:rPr lang="en-US" b="1" dirty="0" smtClean="0"/>
              <a:t>building blocks</a:t>
            </a:r>
            <a:r>
              <a:rPr lang="en-US" dirty="0" smtClean="0"/>
              <a:t> for various AMS, RF, and digital functions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Using </a:t>
            </a:r>
            <a:r>
              <a:rPr lang="en-US" b="1" dirty="0" smtClean="0"/>
              <a:t>open model-based design </a:t>
            </a:r>
            <a:r>
              <a:rPr lang="en-US" dirty="0" smtClean="0"/>
              <a:t>approach</a:t>
            </a:r>
          </a:p>
          <a:p>
            <a:pPr lvl="1">
              <a:spcBef>
                <a:spcPts val="300"/>
              </a:spcBef>
            </a:pPr>
            <a:endParaRPr lang="en-US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Available modules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Jiong Ou, Christoph Grimm and Martin Barnasconi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7"/>
          </p:nvPr>
        </p:nvSpPr>
        <p:spPr/>
        <p:txBody>
          <a:bodyPr/>
          <a:lstStyle/>
          <a:p>
            <a:r>
              <a:rPr lang="en-US" dirty="0" smtClean="0"/>
              <a:t>Signal sources:</a:t>
            </a:r>
          </a:p>
          <a:p>
            <a:pPr lvl="1"/>
            <a:r>
              <a:rPr lang="en-US" dirty="0" smtClean="0"/>
              <a:t>Sine/Cosine, bit stream (uniformly), random number (</a:t>
            </a:r>
            <a:r>
              <a:rPr lang="en-US" dirty="0" err="1" smtClean="0"/>
              <a:t>gaussian</a:t>
            </a:r>
            <a:r>
              <a:rPr lang="en-US" dirty="0" smtClean="0"/>
              <a:t>) …</a:t>
            </a:r>
          </a:p>
          <a:p>
            <a:r>
              <a:rPr lang="en-US" dirty="0" smtClean="0"/>
              <a:t>Signal processing: </a:t>
            </a:r>
          </a:p>
          <a:p>
            <a:pPr lvl="1"/>
            <a:r>
              <a:rPr lang="en-US" dirty="0" smtClean="0"/>
              <a:t>Basic mathematic modules: adder, multiplier, integrator …</a:t>
            </a:r>
          </a:p>
          <a:p>
            <a:pPr lvl="1"/>
            <a:r>
              <a:rPr lang="en-US" dirty="0" smtClean="0"/>
              <a:t>Analog modules: LNA, mixer, PLL, Butterworth/</a:t>
            </a:r>
            <a:r>
              <a:rPr lang="en-US" dirty="0" err="1" smtClean="0"/>
              <a:t>Chebyschev</a:t>
            </a:r>
            <a:r>
              <a:rPr lang="en-US" dirty="0" smtClean="0"/>
              <a:t> filter …</a:t>
            </a:r>
          </a:p>
          <a:p>
            <a:pPr lvl="1"/>
            <a:r>
              <a:rPr lang="en-US" dirty="0" smtClean="0"/>
              <a:t>Modulation processes: AM, BASK, M-FSK, M-PSK, DBPSK, OQPSK, QAM, OFDM …</a:t>
            </a:r>
          </a:p>
          <a:p>
            <a:pPr lvl="1"/>
            <a:r>
              <a:rPr lang="en-US" dirty="0" smtClean="0"/>
              <a:t>DSP algorithm: FFT/IFFT …</a:t>
            </a:r>
          </a:p>
          <a:p>
            <a:pPr lvl="1"/>
            <a:r>
              <a:rPr lang="en-US" dirty="0" smtClean="0"/>
              <a:t>Converter: A/D converter, D/A </a:t>
            </a:r>
            <a:r>
              <a:rPr lang="en-US" dirty="0" smtClean="0"/>
              <a:t>converter, P2S, S2P…</a:t>
            </a:r>
            <a:endParaRPr lang="en-US" dirty="0" smtClean="0"/>
          </a:p>
          <a:p>
            <a:r>
              <a:rPr lang="en-US" dirty="0" smtClean="0"/>
              <a:t>Analysis tools: eye diagram, </a:t>
            </a:r>
            <a:r>
              <a:rPr lang="en-US" dirty="0" err="1" smtClean="0"/>
              <a:t>scatterplot</a:t>
            </a:r>
            <a:r>
              <a:rPr lang="en-US" dirty="0" smtClean="0"/>
              <a:t> 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Non-ideal properties of analog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z="1000" dirty="0" smtClean="0"/>
              <a:t>Jiong Ou, Farooq Muhammad, Christoph Grimm and Martin </a:t>
            </a:r>
            <a:r>
              <a:rPr lang="en-US" sz="1000" dirty="0" err="1" smtClean="0"/>
              <a:t>Barnasconi</a:t>
            </a:r>
            <a:endParaRPr lang="en-US" sz="1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7"/>
          </p:nvPr>
        </p:nvSpPr>
        <p:spPr>
          <a:xfrm>
            <a:off x="316518" y="1214422"/>
            <a:ext cx="8286808" cy="478634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LNA:</a:t>
            </a:r>
          </a:p>
          <a:p>
            <a:pPr lvl="1">
              <a:spcBef>
                <a:spcPts val="0"/>
              </a:spcBef>
            </a:pPr>
            <a:r>
              <a:rPr lang="de-AT" sz="1800" dirty="0" err="1" smtClean="0"/>
              <a:t>intermodulation</a:t>
            </a:r>
            <a:r>
              <a:rPr lang="de-AT" sz="1800" dirty="0" smtClean="0"/>
              <a:t> </a:t>
            </a:r>
            <a:r>
              <a:rPr lang="de-AT" sz="1800" dirty="0" err="1" smtClean="0"/>
              <a:t>products</a:t>
            </a:r>
            <a:r>
              <a:rPr lang="de-AT" sz="1800" dirty="0" smtClean="0"/>
              <a:t> </a:t>
            </a:r>
            <a:r>
              <a:rPr lang="en-US" sz="1800" dirty="0" smtClean="0"/>
              <a:t>(IP3)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output limitation</a:t>
            </a:r>
          </a:p>
          <a:p>
            <a:pPr lvl="1">
              <a:spcBef>
                <a:spcPts val="0"/>
              </a:spcBef>
            </a:pPr>
            <a:endParaRPr lang="en-US" sz="1800" dirty="0" smtClean="0"/>
          </a:p>
          <a:p>
            <a:pPr lvl="1">
              <a:spcBef>
                <a:spcPts val="0"/>
              </a:spcBef>
            </a:pPr>
            <a:endParaRPr lang="en-US" sz="1800" dirty="0" smtClean="0"/>
          </a:p>
          <a:p>
            <a:pPr lvl="1">
              <a:spcBef>
                <a:spcPts val="0"/>
              </a:spcBef>
            </a:pPr>
            <a:endParaRPr lang="en-US" sz="1800" dirty="0" smtClean="0"/>
          </a:p>
          <a:p>
            <a:pPr lvl="1">
              <a:spcBef>
                <a:spcPts val="0"/>
              </a:spcBef>
            </a:pPr>
            <a:endParaRPr lang="en-US" sz="1800" dirty="0" smtClean="0"/>
          </a:p>
          <a:p>
            <a:pPr lvl="1">
              <a:spcBef>
                <a:spcPts val="0"/>
              </a:spcBef>
            </a:pPr>
            <a:endParaRPr lang="en-US" sz="1800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General modules of non-idealities: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4714876" y="1285860"/>
            <a:ext cx="3857652" cy="100013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6699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lang="en-US" sz="2400" dirty="0" smtClean="0">
                <a:latin typeface="Calibri" pitchFamily="34" charset="0"/>
                <a:cs typeface="Arial" pitchFamily="34" charset="0"/>
              </a:rPr>
              <a:t>Mixer:</a:t>
            </a:r>
          </a:p>
          <a:p>
            <a:pPr marL="742950" lvl="1" indent="-285750" fontAlgn="base">
              <a:spcAft>
                <a:spcPts val="600"/>
              </a:spcAft>
              <a:buClr>
                <a:srgbClr val="006699"/>
              </a:buClr>
              <a:buSzPct val="120000"/>
              <a:buFont typeface="Arial" pitchFamily="34" charset="0"/>
              <a:buChar char="•"/>
            </a:pPr>
            <a:r>
              <a:rPr lang="de-AT" dirty="0" err="1" smtClean="0">
                <a:latin typeface="Calibri" pitchFamily="34" charset="0"/>
                <a:cs typeface="Arial" pitchFamily="34" charset="0"/>
              </a:rPr>
              <a:t>intermodulation</a:t>
            </a:r>
            <a:r>
              <a:rPr lang="de-AT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Calibri" pitchFamily="34" charset="0"/>
                <a:cs typeface="Arial" pitchFamily="34" charset="0"/>
              </a:rPr>
              <a:t>products</a:t>
            </a:r>
            <a:r>
              <a:rPr lang="de-AT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(IP3)</a:t>
            </a:r>
          </a:p>
          <a:p>
            <a:pPr marL="742950" lvl="1" indent="-285750" fontAlgn="base">
              <a:spcAft>
                <a:spcPts val="600"/>
              </a:spcAft>
              <a:buClr>
                <a:srgbClr val="006699"/>
              </a:buClr>
              <a:buSzPct val="120000"/>
              <a:buFont typeface="Arial" pitchFamily="34" charset="0"/>
              <a:buChar char="•"/>
            </a:pPr>
            <a:r>
              <a:rPr lang="en-US" dirty="0" smtClean="0"/>
              <a:t>output limitation</a:t>
            </a:r>
          </a:p>
          <a:p>
            <a:pPr marL="742950" lvl="1" indent="-285750" fontAlgn="base">
              <a:spcAft>
                <a:spcPts val="600"/>
              </a:spcAft>
              <a:buClr>
                <a:srgbClr val="006699"/>
              </a:buClr>
              <a:buSzPct val="120000"/>
              <a:buFont typeface="Arial" pitchFamily="34" charset="0"/>
              <a:buChar char="•"/>
            </a:pPr>
            <a:endParaRPr lang="en-US" dirty="0" smtClean="0">
              <a:latin typeface="Calibri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6699"/>
              </a:buClr>
              <a:buSzPct val="110000"/>
              <a:buFont typeface="Wingdings" pitchFamily="2" charset="2"/>
              <a:buChar char="§"/>
              <a:tabLst/>
              <a:defRPr/>
            </a:pPr>
            <a:endParaRPr lang="en-US" sz="2400" dirty="0" smtClean="0">
              <a:latin typeface="Calibri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6699"/>
              </a:buClr>
              <a:buSzPct val="110000"/>
              <a:buFont typeface="Wingdings" pitchFamily="2" charset="2"/>
              <a:buChar char="§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6699"/>
              </a:buClr>
              <a:buSzPct val="110000"/>
              <a:buFont typeface="Wingdings" pitchFamily="2" charset="2"/>
              <a:buChar char="§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285720" y="2500306"/>
            <a:ext cx="3857652" cy="1000132"/>
          </a:xfrm>
          <a:prstGeom prst="rect">
            <a:avLst/>
          </a:prstGeom>
        </p:spPr>
        <p:txBody>
          <a:bodyPr/>
          <a:lstStyle/>
          <a:p>
            <a:pPr marL="342900" lvl="0" indent="-342900" fontAlgn="base">
              <a:spcAft>
                <a:spcPts val="600"/>
              </a:spcAft>
              <a:buClr>
                <a:srgbClr val="006699"/>
              </a:buClr>
              <a:buSzPct val="110000"/>
              <a:buFont typeface="Wingdings" pitchFamily="2" charset="2"/>
              <a:buChar char="§"/>
            </a:pPr>
            <a:r>
              <a:rPr lang="en-US" sz="2400" dirty="0" smtClean="0"/>
              <a:t>AD/DA converter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:</a:t>
            </a:r>
          </a:p>
          <a:p>
            <a:pPr marL="742950" lvl="1" indent="-285750" fontAlgn="base">
              <a:spcAft>
                <a:spcPts val="600"/>
              </a:spcAft>
              <a:buClr>
                <a:srgbClr val="006699"/>
              </a:buClr>
              <a:buSzPct val="120000"/>
              <a:buFont typeface="Arial" pitchFamily="34" charset="0"/>
              <a:buChar char="•"/>
            </a:pPr>
            <a:r>
              <a:rPr lang="en-US" dirty="0" smtClean="0"/>
              <a:t>gain error </a:t>
            </a:r>
          </a:p>
          <a:p>
            <a:pPr marL="742950" lvl="1" indent="-285750" fontAlgn="base">
              <a:spcAft>
                <a:spcPts val="600"/>
              </a:spcAft>
              <a:buClr>
                <a:srgbClr val="006699"/>
              </a:buClr>
              <a:buSzPct val="120000"/>
              <a:buFont typeface="Arial" pitchFamily="34" charset="0"/>
              <a:buChar char="•"/>
            </a:pPr>
            <a:r>
              <a:rPr lang="en-US" dirty="0" smtClean="0"/>
              <a:t>offset error</a:t>
            </a:r>
          </a:p>
          <a:p>
            <a:pPr marL="742950" lvl="1" indent="-285750" fontAlgn="base">
              <a:spcAft>
                <a:spcPts val="600"/>
              </a:spcAft>
              <a:buClr>
                <a:srgbClr val="006699"/>
              </a:buClr>
              <a:buSzPct val="120000"/>
              <a:buFont typeface="Arial" pitchFamily="34" charset="0"/>
              <a:buChar char="•"/>
            </a:pPr>
            <a:r>
              <a:rPr lang="en-US" dirty="0" smtClean="0"/>
              <a:t>output limitation</a:t>
            </a:r>
          </a:p>
          <a:p>
            <a:pPr marL="742950" lvl="1" indent="-285750" fontAlgn="base">
              <a:spcAft>
                <a:spcPts val="600"/>
              </a:spcAft>
              <a:buClr>
                <a:srgbClr val="006699"/>
              </a:buClr>
              <a:buSzPct val="120000"/>
              <a:buFont typeface="Arial" pitchFamily="34" charset="0"/>
              <a:buChar char="•"/>
            </a:pPr>
            <a:endParaRPr lang="en-US" dirty="0" smtClean="0"/>
          </a:p>
          <a:p>
            <a:pPr marL="742950" lvl="1" indent="-285750" fontAlgn="base">
              <a:spcAft>
                <a:spcPts val="600"/>
              </a:spcAft>
              <a:buClr>
                <a:srgbClr val="006699"/>
              </a:buClr>
              <a:buSzPct val="120000"/>
              <a:buFont typeface="Arial" pitchFamily="34" charset="0"/>
              <a:buChar char="•"/>
            </a:pPr>
            <a:endParaRPr lang="en-US" dirty="0" smtClean="0">
              <a:latin typeface="Calibri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6699"/>
              </a:buClr>
              <a:buSzPct val="110000"/>
              <a:buFont typeface="Wingdings" pitchFamily="2" charset="2"/>
              <a:buChar char="§"/>
              <a:tabLst/>
              <a:defRPr/>
            </a:pPr>
            <a:endParaRPr lang="en-US" sz="2400" dirty="0" smtClean="0">
              <a:latin typeface="Calibri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6699"/>
              </a:buClr>
              <a:buSzPct val="110000"/>
              <a:buFont typeface="Wingdings" pitchFamily="2" charset="2"/>
              <a:buChar char="§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6699"/>
              </a:buClr>
              <a:buSzPct val="110000"/>
              <a:buFont typeface="Wingdings" pitchFamily="2" charset="2"/>
              <a:buChar char="§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4500570"/>
            <a:ext cx="1500198" cy="1297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4572007"/>
            <a:ext cx="1500198" cy="1151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4158" y="4572008"/>
            <a:ext cx="157255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844535" y="5767406"/>
            <a:ext cx="1584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solidFill>
                  <a:srgbClr val="000000"/>
                </a:solidFill>
                <a:latin typeface="Verdana" pitchFamily="34" charset="0"/>
              </a:rPr>
              <a:t>Saturation</a:t>
            </a:r>
            <a:endParaRPr lang="de-AT" sz="1400" dirty="0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3416303" y="5786454"/>
            <a:ext cx="1584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solidFill>
                  <a:srgbClr val="000000"/>
                </a:solidFill>
                <a:latin typeface="Verdana" pitchFamily="34" charset="0"/>
              </a:rPr>
              <a:t>Dead zone</a:t>
            </a:r>
            <a:endParaRPr lang="de-AT" sz="1400" dirty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6143636" y="5786454"/>
            <a:ext cx="17859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err="1" smtClean="0">
                <a:solidFill>
                  <a:srgbClr val="000000"/>
                </a:solidFill>
                <a:latin typeface="Verdana" pitchFamily="34" charset="0"/>
              </a:rPr>
              <a:t>Columb</a:t>
            </a:r>
            <a:r>
              <a:rPr lang="en-US" sz="14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Verdana" pitchFamily="34" charset="0"/>
              </a:rPr>
              <a:t>funciton</a:t>
            </a:r>
            <a:endParaRPr lang="de-AT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Paramerterization</a:t>
            </a:r>
            <a:r>
              <a:rPr lang="en-US" dirty="0" smtClean="0"/>
              <a:t> of modules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z="1000" dirty="0" smtClean="0"/>
              <a:t>Jiong Ou, Farooq Muhammad, Christoph Grimm and Martin </a:t>
            </a:r>
            <a:r>
              <a:rPr lang="en-US" sz="1000" dirty="0" err="1" smtClean="0"/>
              <a:t>Barnasconi</a:t>
            </a:r>
            <a:endParaRPr lang="en-US" sz="1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7"/>
          </p:nvPr>
        </p:nvSpPr>
        <p:spPr>
          <a:xfrm>
            <a:off x="316518" y="1071546"/>
            <a:ext cx="8286808" cy="478634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Generally: </a:t>
            </a:r>
            <a:r>
              <a:rPr lang="en-US" dirty="0" err="1" smtClean="0"/>
              <a:t>Adaptivity</a:t>
            </a:r>
            <a:r>
              <a:rPr lang="en-US" dirty="0" smtClean="0"/>
              <a:t> of modules is realized by </a:t>
            </a:r>
            <a:r>
              <a:rPr lang="de-AT" dirty="0" err="1" smtClean="0"/>
              <a:t>parametrization</a:t>
            </a:r>
            <a:r>
              <a:rPr lang="de-AT" dirty="0" smtClean="0"/>
              <a:t> </a:t>
            </a:r>
            <a:r>
              <a:rPr lang="en-US" dirty="0" smtClean="0"/>
              <a:t>of modules; realization could be DSP SW, FPGA, maybe analog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 setting parameters by instantiation</a:t>
            </a:r>
          </a:p>
          <a:p>
            <a:pPr lvl="1">
              <a:spcBef>
                <a:spcPts val="0"/>
              </a:spcBef>
            </a:pPr>
            <a:endParaRPr lang="en-US" sz="1800" dirty="0" smtClean="0"/>
          </a:p>
          <a:p>
            <a:pPr lvl="1">
              <a:spcBef>
                <a:spcPts val="0"/>
              </a:spcBef>
            </a:pPr>
            <a:endParaRPr lang="en-US" sz="1800" dirty="0" smtClean="0"/>
          </a:p>
          <a:p>
            <a:pPr lvl="1">
              <a:spcBef>
                <a:spcPts val="0"/>
              </a:spcBef>
            </a:pPr>
            <a:endParaRPr lang="en-US" sz="1800" dirty="0" smtClean="0"/>
          </a:p>
          <a:p>
            <a:pPr lvl="1">
              <a:spcBef>
                <a:spcPts val="0"/>
              </a:spcBef>
            </a:pPr>
            <a:endParaRPr lang="en-US" sz="1800" dirty="0" smtClean="0"/>
          </a:p>
          <a:p>
            <a:pPr lvl="1">
              <a:spcBef>
                <a:spcPts val="0"/>
              </a:spcBef>
              <a:buNone/>
            </a:pPr>
            <a:endParaRPr lang="en-US" sz="1800" dirty="0" smtClean="0"/>
          </a:p>
          <a:p>
            <a:pPr lvl="1">
              <a:spcBef>
                <a:spcPts val="0"/>
              </a:spcBef>
            </a:pPr>
            <a:r>
              <a:rPr lang="en-US" sz="1800" dirty="0" smtClean="0"/>
              <a:t>parameter adjustments </a:t>
            </a:r>
            <a:r>
              <a:rPr lang="en-US" sz="1800" i="1" dirty="0" smtClean="0"/>
              <a:t>during</a:t>
            </a:r>
            <a:r>
              <a:rPr lang="en-US" sz="1800" dirty="0" smtClean="0"/>
              <a:t> simulation possible for some modules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  <p:graphicFrame>
        <p:nvGraphicFramePr>
          <p:cNvPr id="7" name="Group 43"/>
          <p:cNvGraphicFramePr>
            <a:graphicFrameLocks/>
          </p:cNvGraphicFramePr>
          <p:nvPr/>
        </p:nvGraphicFramePr>
        <p:xfrm>
          <a:off x="928663" y="2357430"/>
          <a:ext cx="7358113" cy="1524000"/>
        </p:xfrm>
        <a:graphic>
          <a:graphicData uri="http://schemas.openxmlformats.org/drawingml/2006/table">
            <a:tbl>
              <a:tblPr/>
              <a:tblGrid>
                <a:gridCol w="1167306"/>
                <a:gridCol w="1716893"/>
                <a:gridCol w="1167305"/>
                <a:gridCol w="3306609"/>
              </a:tblGrid>
              <a:tr h="261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Name value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Type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Default value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sc_module_name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name of instant module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_gain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double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gain in dB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_ip3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double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IP3 in dBm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_ideal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true for simulation of ideal LNA, otherwise false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4429132"/>
            <a:ext cx="735898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7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e-AT" dirty="0" err="1" smtClean="0">
                <a:latin typeface="Arial" charset="0"/>
                <a:cs typeface="Arial" charset="0"/>
              </a:rPr>
              <a:t>User-specific</a:t>
            </a:r>
            <a:r>
              <a:rPr lang="de-AT" dirty="0" smtClean="0">
                <a:latin typeface="Arial" charset="0"/>
                <a:cs typeface="Arial" charset="0"/>
              </a:rPr>
              <a:t> </a:t>
            </a:r>
            <a:r>
              <a:rPr lang="de-AT" dirty="0" err="1" smtClean="0">
                <a:latin typeface="Arial" charset="0"/>
                <a:cs typeface="Arial" charset="0"/>
              </a:rPr>
              <a:t>model</a:t>
            </a:r>
            <a:r>
              <a:rPr lang="de-AT" dirty="0" smtClean="0">
                <a:latin typeface="Arial" charset="0"/>
                <a:cs typeface="Arial" charset="0"/>
              </a:rPr>
              <a:t> </a:t>
            </a:r>
            <a:r>
              <a:rPr lang="de-AT" dirty="0" err="1" smtClean="0">
                <a:latin typeface="Arial" charset="0"/>
                <a:cs typeface="Arial" charset="0"/>
              </a:rPr>
              <a:t>extensions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1746" name="Rectangle 28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268413"/>
            <a:ext cx="8229600" cy="48577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e-DE" dirty="0" err="1" smtClean="0">
                <a:latin typeface="Arial" charset="0"/>
                <a:cs typeface="Arial" charset="0"/>
              </a:rPr>
              <a:t>The</a:t>
            </a:r>
            <a:r>
              <a:rPr lang="de-DE" dirty="0" smtClean="0">
                <a:latin typeface="Arial" charset="0"/>
                <a:cs typeface="Arial" charset="0"/>
              </a:rPr>
              <a:t> </a:t>
            </a:r>
            <a:r>
              <a:rPr lang="de-DE" b="1" i="1" dirty="0" err="1" smtClean="0">
                <a:latin typeface="Arial" charset="0"/>
                <a:cs typeface="Arial" charset="0"/>
              </a:rPr>
              <a:t>open</a:t>
            </a:r>
            <a:r>
              <a:rPr lang="de-DE" dirty="0" smtClean="0">
                <a:latin typeface="Arial" charset="0"/>
                <a:cs typeface="Arial" charset="0"/>
              </a:rPr>
              <a:t> nature of </a:t>
            </a:r>
            <a:r>
              <a:rPr lang="de-DE" dirty="0" err="1" smtClean="0">
                <a:latin typeface="Arial" charset="0"/>
                <a:cs typeface="Arial" charset="0"/>
              </a:rPr>
              <a:t>the</a:t>
            </a:r>
            <a:r>
              <a:rPr lang="de-DE" dirty="0" smtClean="0">
                <a:latin typeface="Arial" charset="0"/>
                <a:cs typeface="Arial" charset="0"/>
              </a:rPr>
              <a:t> AMS </a:t>
            </a:r>
            <a:r>
              <a:rPr lang="de-DE" dirty="0" err="1" smtClean="0">
                <a:latin typeface="Arial" charset="0"/>
                <a:cs typeface="Arial" charset="0"/>
              </a:rPr>
              <a:t>building</a:t>
            </a:r>
            <a:r>
              <a:rPr lang="de-DE" dirty="0" smtClean="0">
                <a:latin typeface="Arial" charset="0"/>
                <a:cs typeface="Arial" charset="0"/>
              </a:rPr>
              <a:t> block </a:t>
            </a:r>
            <a:r>
              <a:rPr lang="de-DE" dirty="0" err="1" smtClean="0">
                <a:latin typeface="Arial" charset="0"/>
                <a:cs typeface="Arial" charset="0"/>
              </a:rPr>
              <a:t>library</a:t>
            </a:r>
            <a:r>
              <a:rPr lang="de-DE" dirty="0" smtClean="0">
                <a:latin typeface="Arial" charset="0"/>
                <a:cs typeface="Arial" charset="0"/>
              </a:rPr>
              <a:t> </a:t>
            </a:r>
            <a:r>
              <a:rPr lang="de-DE" dirty="0" err="1" smtClean="0">
                <a:latin typeface="Arial" charset="0"/>
                <a:cs typeface="Arial" charset="0"/>
              </a:rPr>
              <a:t>enables</a:t>
            </a:r>
            <a:r>
              <a:rPr lang="de-DE" dirty="0" smtClean="0">
                <a:latin typeface="Arial" charset="0"/>
                <a:cs typeface="Arial" charset="0"/>
              </a:rPr>
              <a:t> </a:t>
            </a:r>
            <a:r>
              <a:rPr lang="de-DE" dirty="0" err="1" smtClean="0">
                <a:latin typeface="Arial" charset="0"/>
                <a:cs typeface="Arial" charset="0"/>
              </a:rPr>
              <a:t>making</a:t>
            </a:r>
            <a:r>
              <a:rPr lang="de-DE" dirty="0" smtClean="0">
                <a:latin typeface="Arial" charset="0"/>
                <a:cs typeface="Arial" charset="0"/>
              </a:rPr>
              <a:t> </a:t>
            </a:r>
            <a:r>
              <a:rPr lang="de-DE" dirty="0" err="1" smtClean="0">
                <a:latin typeface="Arial" charset="0"/>
                <a:cs typeface="Arial" charset="0"/>
              </a:rPr>
              <a:t>model</a:t>
            </a:r>
            <a:r>
              <a:rPr lang="de-DE" dirty="0" smtClean="0">
                <a:latin typeface="Arial" charset="0"/>
                <a:cs typeface="Arial" charset="0"/>
              </a:rPr>
              <a:t> </a:t>
            </a:r>
            <a:r>
              <a:rPr lang="de-DE" dirty="0" err="1" smtClean="0">
                <a:latin typeface="Arial" charset="0"/>
                <a:cs typeface="Arial" charset="0"/>
              </a:rPr>
              <a:t>extensions</a:t>
            </a:r>
            <a:r>
              <a:rPr lang="de-DE" dirty="0" smtClean="0">
                <a:latin typeface="Arial" charset="0"/>
                <a:cs typeface="Arial" charset="0"/>
              </a:rPr>
              <a:t> </a:t>
            </a:r>
          </a:p>
          <a:p>
            <a:pPr lvl="1" eaLnBrk="1" hangingPunct="1"/>
            <a:r>
              <a:rPr lang="de-DE" dirty="0" err="1" smtClean="0">
                <a:latin typeface="Arial" charset="0"/>
                <a:cs typeface="Arial" charset="0"/>
              </a:rPr>
              <a:t>without</a:t>
            </a:r>
            <a:r>
              <a:rPr lang="de-DE" dirty="0" smtClean="0">
                <a:latin typeface="Arial" charset="0"/>
                <a:cs typeface="Arial" charset="0"/>
              </a:rPr>
              <a:t> </a:t>
            </a:r>
            <a:r>
              <a:rPr lang="de-DE" dirty="0" err="1" smtClean="0">
                <a:latin typeface="Arial" charset="0"/>
                <a:cs typeface="Arial" charset="0"/>
              </a:rPr>
              <a:t>changing</a:t>
            </a:r>
            <a:r>
              <a:rPr lang="de-DE" dirty="0" smtClean="0">
                <a:latin typeface="Arial" charset="0"/>
                <a:cs typeface="Arial" charset="0"/>
              </a:rPr>
              <a:t> </a:t>
            </a:r>
            <a:r>
              <a:rPr lang="de-DE" dirty="0" err="1" smtClean="0">
                <a:latin typeface="Arial" charset="0"/>
                <a:cs typeface="Arial" charset="0"/>
              </a:rPr>
              <a:t>the</a:t>
            </a:r>
            <a:r>
              <a:rPr lang="de-DE" dirty="0" smtClean="0">
                <a:latin typeface="Arial" charset="0"/>
                <a:cs typeface="Arial" charset="0"/>
              </a:rPr>
              <a:t> </a:t>
            </a:r>
            <a:r>
              <a:rPr lang="de-DE" dirty="0" err="1" smtClean="0">
                <a:latin typeface="Arial" charset="0"/>
                <a:cs typeface="Arial" charset="0"/>
              </a:rPr>
              <a:t>design</a:t>
            </a:r>
            <a:r>
              <a:rPr lang="de-DE" dirty="0" smtClean="0">
                <a:latin typeface="Arial" charset="0"/>
                <a:cs typeface="Arial" charset="0"/>
              </a:rPr>
              <a:t> </a:t>
            </a:r>
            <a:r>
              <a:rPr lang="de-DE" dirty="0" err="1" smtClean="0">
                <a:latin typeface="Arial" charset="0"/>
                <a:cs typeface="Arial" charset="0"/>
              </a:rPr>
              <a:t>architecture</a:t>
            </a:r>
            <a:r>
              <a:rPr lang="de-DE" dirty="0" smtClean="0">
                <a:latin typeface="Arial" charset="0"/>
                <a:cs typeface="Arial" charset="0"/>
              </a:rPr>
              <a:t> </a:t>
            </a:r>
            <a:r>
              <a:rPr lang="de-DE" dirty="0" err="1" smtClean="0">
                <a:latin typeface="Arial" charset="0"/>
                <a:cs typeface="Arial" charset="0"/>
              </a:rPr>
              <a:t>or</a:t>
            </a:r>
            <a:r>
              <a:rPr lang="de-DE" dirty="0" smtClean="0">
                <a:latin typeface="Arial" charset="0"/>
                <a:cs typeface="Arial" charset="0"/>
              </a:rPr>
              <a:t> </a:t>
            </a:r>
            <a:r>
              <a:rPr lang="de-DE" dirty="0" err="1" smtClean="0">
                <a:latin typeface="Arial" charset="0"/>
                <a:cs typeface="Arial" charset="0"/>
              </a:rPr>
              <a:t>structure</a:t>
            </a:r>
            <a:r>
              <a:rPr lang="de-DE" dirty="0" smtClean="0">
                <a:latin typeface="Arial" charset="0"/>
                <a:cs typeface="Arial" charset="0"/>
              </a:rPr>
              <a:t>!</a:t>
            </a:r>
          </a:p>
          <a:p>
            <a:pPr eaLnBrk="1" hangingPunct="1"/>
            <a:r>
              <a:rPr lang="de-DE" dirty="0" err="1" smtClean="0">
                <a:latin typeface="Arial" charset="0"/>
                <a:cs typeface="Arial" charset="0"/>
              </a:rPr>
              <a:t>Example</a:t>
            </a:r>
            <a:r>
              <a:rPr lang="de-DE" dirty="0" smtClean="0">
                <a:latin typeface="Arial" charset="0"/>
                <a:cs typeface="Arial" charset="0"/>
              </a:rPr>
              <a:t>: </a:t>
            </a:r>
            <a:r>
              <a:rPr lang="de-DE" dirty="0" err="1" smtClean="0">
                <a:latin typeface="Arial" charset="0"/>
                <a:cs typeface="Arial" charset="0"/>
              </a:rPr>
              <a:t>Add</a:t>
            </a:r>
            <a:r>
              <a:rPr lang="de-DE" dirty="0" smtClean="0">
                <a:latin typeface="Arial" charset="0"/>
                <a:cs typeface="Arial" charset="0"/>
              </a:rPr>
              <a:t> </a:t>
            </a:r>
            <a:r>
              <a:rPr lang="de-DE" dirty="0" err="1" smtClean="0">
                <a:latin typeface="Arial" charset="0"/>
                <a:cs typeface="Arial" charset="0"/>
              </a:rPr>
              <a:t>non-ideal</a:t>
            </a:r>
            <a:r>
              <a:rPr lang="de-DE" dirty="0" smtClean="0">
                <a:latin typeface="Arial" charset="0"/>
                <a:cs typeface="Arial" charset="0"/>
              </a:rPr>
              <a:t> </a:t>
            </a:r>
            <a:r>
              <a:rPr lang="de-DE" dirty="0" err="1" smtClean="0">
                <a:latin typeface="Arial" charset="0"/>
                <a:cs typeface="Arial" charset="0"/>
              </a:rPr>
              <a:t>effects</a:t>
            </a:r>
            <a:r>
              <a:rPr lang="de-DE" dirty="0" smtClean="0">
                <a:latin typeface="Arial" charset="0"/>
                <a:cs typeface="Arial" charset="0"/>
              </a:rPr>
              <a:t> to </a:t>
            </a:r>
            <a:r>
              <a:rPr lang="de-DE" dirty="0" err="1" smtClean="0">
                <a:latin typeface="Arial" charset="0"/>
                <a:cs typeface="Arial" charset="0"/>
              </a:rPr>
              <a:t>the</a:t>
            </a:r>
            <a:r>
              <a:rPr lang="de-DE" dirty="0" smtClean="0">
                <a:latin typeface="Arial" charset="0"/>
                <a:cs typeface="Arial" charset="0"/>
              </a:rPr>
              <a:t> </a:t>
            </a:r>
            <a:r>
              <a:rPr lang="de-DE" dirty="0" err="1" smtClean="0">
                <a:latin typeface="Arial" charset="0"/>
                <a:cs typeface="Arial" charset="0"/>
              </a:rPr>
              <a:t>model</a:t>
            </a:r>
            <a:r>
              <a:rPr lang="de-DE" dirty="0" smtClean="0">
                <a:latin typeface="Arial" charset="0"/>
                <a:cs typeface="Arial" charset="0"/>
              </a:rPr>
              <a:t> (</a:t>
            </a:r>
            <a:r>
              <a:rPr lang="de-DE" dirty="0" err="1" smtClean="0">
                <a:latin typeface="Arial" charset="0"/>
                <a:cs typeface="Arial" charset="0"/>
              </a:rPr>
              <a:t>e.g</a:t>
            </a:r>
            <a:r>
              <a:rPr lang="de-DE" dirty="0" smtClean="0">
                <a:latin typeface="Arial" charset="0"/>
                <a:cs typeface="Arial" charset="0"/>
              </a:rPr>
              <a:t>., </a:t>
            </a:r>
            <a:r>
              <a:rPr lang="de-DE" dirty="0" err="1" smtClean="0">
                <a:latin typeface="Arial" charset="0"/>
                <a:cs typeface="Arial" charset="0"/>
              </a:rPr>
              <a:t>noise</a:t>
            </a:r>
            <a:r>
              <a:rPr lang="de-DE" dirty="0" smtClean="0">
                <a:latin typeface="Arial" charset="0"/>
                <a:cs typeface="Arial" charset="0"/>
              </a:rPr>
              <a:t>)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1747" name="Foliennummernplatzhalter 2"/>
          <p:cNvSpPr txBox="1">
            <a:spLocks noGrp="1"/>
          </p:cNvSpPr>
          <p:nvPr/>
        </p:nvSpPr>
        <p:spPr bwMode="auto">
          <a:xfrm>
            <a:off x="8315325" y="6278563"/>
            <a:ext cx="5715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BECFBC6-A42A-4B96-9E76-5BB23F9FC688}" type="slidenum">
              <a:rPr lang="de-DE" sz="1200" b="1">
                <a:solidFill>
                  <a:srgbClr val="91A5BB"/>
                </a:solidFill>
                <a:cs typeface="Arial" charset="0"/>
              </a:rPr>
              <a:pPr algn="r"/>
              <a:t>9</a:t>
            </a:fld>
            <a:endParaRPr lang="de-DE" sz="1200" b="1">
              <a:solidFill>
                <a:srgbClr val="91A5BB"/>
              </a:solidFill>
              <a:cs typeface="Arial" charset="0"/>
            </a:endParaRPr>
          </a:p>
        </p:txBody>
      </p:sp>
      <p:sp>
        <p:nvSpPr>
          <p:cNvPr id="6" name="Abgerundetes Rechteck 5"/>
          <p:cNvSpPr/>
          <p:nvPr/>
        </p:nvSpPr>
        <p:spPr bwMode="auto">
          <a:xfrm>
            <a:off x="500063" y="3357563"/>
            <a:ext cx="3714750" cy="2286000"/>
          </a:xfrm>
          <a:prstGeom prst="roundRect">
            <a:avLst/>
          </a:prstGeom>
          <a:solidFill>
            <a:schemeClr val="bg2"/>
          </a:solidFill>
          <a:ln w="25400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 err="1">
              <a:latin typeface="+mn-lt"/>
            </a:endParaRPr>
          </a:p>
        </p:txBody>
      </p:sp>
      <p:cxnSp>
        <p:nvCxnSpPr>
          <p:cNvPr id="7" name="Gerade Verbindung mit Pfeil 6"/>
          <p:cNvCxnSpPr>
            <a:endCxn id="31764" idx="1"/>
          </p:cNvCxnSpPr>
          <p:nvPr/>
        </p:nvCxnSpPr>
        <p:spPr>
          <a:xfrm>
            <a:off x="1000125" y="4000500"/>
            <a:ext cx="1285875" cy="111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50" name="Textfeld 7"/>
          <p:cNvSpPr txBox="1">
            <a:spLocks noChangeArrowheads="1"/>
          </p:cNvSpPr>
          <p:nvPr/>
        </p:nvSpPr>
        <p:spPr bwMode="auto">
          <a:xfrm>
            <a:off x="285750" y="5715000"/>
            <a:ext cx="4243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AT">
                <a:latin typeface="Calibri" pitchFamily="34" charset="0"/>
              </a:rPr>
              <a:t>Model-based design with Matlab/Simulink®</a:t>
            </a:r>
            <a:endParaRPr lang="en-US">
              <a:latin typeface="Calibri" pitchFamily="34" charset="0"/>
            </a:endParaRPr>
          </a:p>
        </p:txBody>
      </p:sp>
      <p:sp>
        <p:nvSpPr>
          <p:cNvPr id="31751" name="Textfeld 8"/>
          <p:cNvSpPr txBox="1">
            <a:spLocks noChangeArrowheads="1"/>
          </p:cNvSpPr>
          <p:nvPr/>
        </p:nvSpPr>
        <p:spPr bwMode="auto">
          <a:xfrm>
            <a:off x="4843463" y="5715000"/>
            <a:ext cx="3544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AT">
                <a:latin typeface="Calibri" pitchFamily="34" charset="0"/>
              </a:rPr>
              <a:t>Open model-based design approach</a:t>
            </a:r>
            <a:endParaRPr lang="en-US">
              <a:latin typeface="Calibri" pitchFamily="34" charset="0"/>
            </a:endParaRPr>
          </a:p>
        </p:txBody>
      </p:sp>
      <p:sp>
        <p:nvSpPr>
          <p:cNvPr id="10" name="Abgerundetes Rechteck 9"/>
          <p:cNvSpPr/>
          <p:nvPr/>
        </p:nvSpPr>
        <p:spPr bwMode="auto">
          <a:xfrm>
            <a:off x="4643438" y="3357563"/>
            <a:ext cx="3714750" cy="2286000"/>
          </a:xfrm>
          <a:prstGeom prst="roundRect">
            <a:avLst/>
          </a:prstGeom>
          <a:solidFill>
            <a:schemeClr val="bg2"/>
          </a:solidFill>
          <a:ln w="25400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 err="1">
              <a:latin typeface="+mn-lt"/>
            </a:endParaRPr>
          </a:p>
        </p:txBody>
      </p:sp>
      <p:grpSp>
        <p:nvGrpSpPr>
          <p:cNvPr id="2" name="Gruppieren 10"/>
          <p:cNvGrpSpPr>
            <a:grpSpLocks/>
          </p:cNvGrpSpPr>
          <p:nvPr/>
        </p:nvGrpSpPr>
        <p:grpSpPr bwMode="auto">
          <a:xfrm>
            <a:off x="928688" y="3617913"/>
            <a:ext cx="2857500" cy="1676400"/>
            <a:chOff x="642910" y="3752852"/>
            <a:chExt cx="2857520" cy="1676412"/>
          </a:xfrm>
        </p:grpSpPr>
        <p:sp>
          <p:nvSpPr>
            <p:cNvPr id="31761" name="Ellipse 11"/>
            <p:cNvSpPr>
              <a:spLocks noChangeArrowheads="1"/>
            </p:cNvSpPr>
            <p:nvPr/>
          </p:nvSpPr>
          <p:spPr bwMode="auto">
            <a:xfrm>
              <a:off x="1000100" y="3929066"/>
              <a:ext cx="428628" cy="42862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AT" sz="3200">
                  <a:latin typeface="Calibri" pitchFamily="34" charset="0"/>
                </a:rPr>
                <a:t>+</a:t>
              </a:r>
              <a:endParaRPr lang="en-US" sz="3200">
                <a:latin typeface="Calibri" pitchFamily="34" charset="0"/>
              </a:endParaRPr>
            </a:p>
          </p:txBody>
        </p:sp>
        <p:sp>
          <p:nvSpPr>
            <p:cNvPr id="31762" name="Rechteck 12"/>
            <p:cNvSpPr>
              <a:spLocks noChangeArrowheads="1"/>
            </p:cNvSpPr>
            <p:nvPr/>
          </p:nvSpPr>
          <p:spPr bwMode="auto">
            <a:xfrm>
              <a:off x="785786" y="4786322"/>
              <a:ext cx="857256" cy="64294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AT" sz="2000">
                  <a:latin typeface="Calibri" pitchFamily="34" charset="0"/>
                </a:rPr>
                <a:t>Noise</a:t>
              </a:r>
              <a:endParaRPr lang="en-US" sz="2000">
                <a:latin typeface="Calibri" pitchFamily="34" charset="0"/>
              </a:endParaRPr>
            </a:p>
          </p:txBody>
        </p:sp>
        <p:cxnSp>
          <p:nvCxnSpPr>
            <p:cNvPr id="14" name="Gerade Verbindung mit Pfeil 13"/>
            <p:cNvCxnSpPr>
              <a:stCxn id="31762" idx="0"/>
              <a:endCxn id="31761" idx="4"/>
            </p:cNvCxnSpPr>
            <p:nvPr/>
          </p:nvCxnSpPr>
          <p:spPr>
            <a:xfrm rot="5400000" flipH="1" flipV="1">
              <a:off x="1000099" y="4572008"/>
              <a:ext cx="428628" cy="3175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764" name="Rechteck 14"/>
            <p:cNvSpPr>
              <a:spLocks noChangeArrowheads="1"/>
            </p:cNvSpPr>
            <p:nvPr/>
          </p:nvSpPr>
          <p:spPr bwMode="auto">
            <a:xfrm>
              <a:off x="2000232" y="3752852"/>
              <a:ext cx="1071570" cy="78581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>
                <a:latin typeface="Calibri" pitchFamily="34" charset="0"/>
              </a:endParaRPr>
            </a:p>
          </p:txBody>
        </p:sp>
        <p:cxnSp>
          <p:nvCxnSpPr>
            <p:cNvPr id="16" name="Gerade Verbindung 15"/>
            <p:cNvCxnSpPr/>
            <p:nvPr/>
          </p:nvCxnSpPr>
          <p:spPr>
            <a:xfrm>
              <a:off x="2143107" y="3929065"/>
              <a:ext cx="42862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/>
            <p:nvPr/>
          </p:nvCxnSpPr>
          <p:spPr>
            <a:xfrm rot="16200000" flipH="1">
              <a:off x="2500297" y="4000504"/>
              <a:ext cx="500067" cy="3571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mit Pfeil 17"/>
            <p:cNvCxnSpPr>
              <a:stCxn id="31761" idx="6"/>
              <a:endCxn id="31764" idx="1"/>
            </p:cNvCxnSpPr>
            <p:nvPr/>
          </p:nvCxnSpPr>
          <p:spPr>
            <a:xfrm>
              <a:off x="1428727" y="4143380"/>
              <a:ext cx="571504" cy="1587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mit Pfeil 18"/>
            <p:cNvCxnSpPr>
              <a:endCxn id="31761" idx="2"/>
            </p:cNvCxnSpPr>
            <p:nvPr/>
          </p:nvCxnSpPr>
          <p:spPr>
            <a:xfrm>
              <a:off x="642910" y="4143380"/>
              <a:ext cx="357189" cy="158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mit Pfeil 19"/>
            <p:cNvCxnSpPr>
              <a:stCxn id="31764" idx="3"/>
            </p:cNvCxnSpPr>
            <p:nvPr/>
          </p:nvCxnSpPr>
          <p:spPr>
            <a:xfrm flipV="1">
              <a:off x="3071802" y="4143380"/>
              <a:ext cx="428628" cy="158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754" name="Rechteck 20"/>
          <p:cNvSpPr>
            <a:spLocks noChangeArrowheads="1"/>
          </p:cNvSpPr>
          <p:nvPr/>
        </p:nvSpPr>
        <p:spPr bwMode="auto">
          <a:xfrm>
            <a:off x="6500813" y="3622675"/>
            <a:ext cx="1071562" cy="7858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de-AT" sz="1600">
              <a:latin typeface="Calibri" pitchFamily="34" charset="0"/>
            </a:endParaRPr>
          </a:p>
          <a:p>
            <a:pPr algn="ctr"/>
            <a:r>
              <a:rPr lang="de-AT" sz="1600">
                <a:latin typeface="Calibri" pitchFamily="34" charset="0"/>
              </a:rPr>
              <a:t>+noise      </a:t>
            </a:r>
            <a:endParaRPr lang="en-US" sz="1600">
              <a:latin typeface="Calibri" pitchFamily="34" charset="0"/>
            </a:endParaRPr>
          </a:p>
        </p:txBody>
      </p:sp>
      <p:cxnSp>
        <p:nvCxnSpPr>
          <p:cNvPr id="22" name="Gerade Verbindung 21"/>
          <p:cNvCxnSpPr/>
          <p:nvPr/>
        </p:nvCxnSpPr>
        <p:spPr>
          <a:xfrm>
            <a:off x="6643688" y="3798888"/>
            <a:ext cx="4286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 rot="16200000" flipH="1">
            <a:off x="7000876" y="3870325"/>
            <a:ext cx="500062" cy="3571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>
            <a:endCxn id="31754" idx="1"/>
          </p:cNvCxnSpPr>
          <p:nvPr/>
        </p:nvCxnSpPr>
        <p:spPr>
          <a:xfrm>
            <a:off x="5143500" y="4013200"/>
            <a:ext cx="1357313" cy="31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>
            <a:stCxn id="31754" idx="3"/>
          </p:cNvCxnSpPr>
          <p:nvPr/>
        </p:nvCxnSpPr>
        <p:spPr>
          <a:xfrm flipV="1">
            <a:off x="7572375" y="4013200"/>
            <a:ext cx="428625" cy="31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feld 25"/>
          <p:cNvSpPr txBox="1"/>
          <p:nvPr/>
        </p:nvSpPr>
        <p:spPr>
          <a:xfrm>
            <a:off x="4857750" y="4467225"/>
            <a:ext cx="3286125" cy="83026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600" dirty="0" err="1">
                <a:latin typeface="Consolas" pitchFamily="49" charset="0"/>
              </a:rPr>
              <a:t>void</a:t>
            </a:r>
            <a:r>
              <a:rPr lang="de-AT" sz="1600" dirty="0">
                <a:latin typeface="Consolas" pitchFamily="49" charset="0"/>
              </a:rPr>
              <a:t> </a:t>
            </a:r>
            <a:r>
              <a:rPr lang="de-AT" sz="1600" b="1" dirty="0" err="1">
                <a:latin typeface="Consolas" pitchFamily="49" charset="0"/>
              </a:rPr>
              <a:t>processing</a:t>
            </a:r>
            <a:r>
              <a:rPr lang="de-AT" sz="1600" dirty="0">
                <a:latin typeface="Consolas" pitchFamily="49" charset="0"/>
              </a:rPr>
              <a:t>() 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600" dirty="0">
                <a:latin typeface="Consolas" pitchFamily="49" charset="0"/>
              </a:rPr>
              <a:t> </a:t>
            </a:r>
            <a:r>
              <a:rPr lang="de-AT" sz="1600" dirty="0" err="1">
                <a:latin typeface="Consolas" pitchFamily="49" charset="0"/>
              </a:rPr>
              <a:t>out.</a:t>
            </a:r>
            <a:r>
              <a:rPr lang="de-AT" sz="1600" b="1" dirty="0" err="1">
                <a:latin typeface="Consolas" pitchFamily="49" charset="0"/>
              </a:rPr>
              <a:t>write</a:t>
            </a:r>
            <a:r>
              <a:rPr lang="de-AT" sz="1600" dirty="0">
                <a:latin typeface="Consolas" pitchFamily="49" charset="0"/>
              </a:rPr>
              <a:t>(</a:t>
            </a:r>
            <a:r>
              <a:rPr lang="de-AT" sz="1600" b="1" dirty="0" err="1">
                <a:latin typeface="Consolas" pitchFamily="49" charset="0"/>
              </a:rPr>
              <a:t>ltf</a:t>
            </a:r>
            <a:r>
              <a:rPr lang="de-AT" sz="1600" dirty="0">
                <a:latin typeface="Consolas" pitchFamily="49" charset="0"/>
              </a:rPr>
              <a:t>(…)</a:t>
            </a:r>
            <a:r>
              <a:rPr lang="de-AT" sz="1600" b="1" dirty="0">
                <a:solidFill>
                  <a:schemeClr val="accent2"/>
                </a:solidFill>
                <a:latin typeface="Consolas" pitchFamily="49" charset="0"/>
              </a:rPr>
              <a:t>+</a:t>
            </a:r>
            <a:r>
              <a:rPr lang="de-AT" sz="1600" b="1" dirty="0" err="1">
                <a:solidFill>
                  <a:schemeClr val="accent2"/>
                </a:solidFill>
                <a:latin typeface="Consolas" pitchFamily="49" charset="0"/>
              </a:rPr>
              <a:t>noise</a:t>
            </a:r>
            <a:r>
              <a:rPr lang="de-AT" sz="1600" b="1" dirty="0">
                <a:solidFill>
                  <a:schemeClr val="accent2"/>
                </a:solidFill>
                <a:latin typeface="Consolas" pitchFamily="49" charset="0"/>
              </a:rPr>
              <a:t>()</a:t>
            </a:r>
            <a:r>
              <a:rPr lang="de-AT" sz="1600" dirty="0">
                <a:latin typeface="Consolas" pitchFamily="49" charset="0"/>
              </a:rPr>
              <a:t>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600" dirty="0">
                <a:latin typeface="Consolas" pitchFamily="49" charset="0"/>
              </a:rPr>
              <a:t>}</a:t>
            </a:r>
            <a:endParaRPr lang="en-US" sz="1600" dirty="0">
              <a:latin typeface="Consolas" pitchFamily="49" charset="0"/>
            </a:endParaRPr>
          </a:p>
        </p:txBody>
      </p:sp>
      <p:sp>
        <p:nvSpPr>
          <p:cNvPr id="31760" name="Footer Placeholder 3"/>
          <p:cNvSpPr txBox="1">
            <a:spLocks noGrp="1"/>
          </p:cNvSpPr>
          <p:nvPr/>
        </p:nvSpPr>
        <p:spPr bwMode="auto">
          <a:xfrm>
            <a:off x="3571875" y="6278563"/>
            <a:ext cx="456723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 b="1" dirty="0">
                <a:solidFill>
                  <a:srgbClr val="91A5BB"/>
                </a:solidFill>
                <a:cs typeface="Arial" charset="0"/>
              </a:rPr>
              <a:t>Jiong Ou, </a:t>
            </a:r>
            <a:r>
              <a:rPr lang="en-US" sz="1000" b="1" dirty="0" smtClean="0">
                <a:solidFill>
                  <a:srgbClr val="91A5BB"/>
                </a:solidFill>
                <a:cs typeface="Arial" charset="0"/>
              </a:rPr>
              <a:t>Farooq Muhammad, Christoph </a:t>
            </a:r>
            <a:r>
              <a:rPr lang="en-US" sz="1000" b="1" dirty="0">
                <a:solidFill>
                  <a:srgbClr val="91A5BB"/>
                </a:solidFill>
                <a:cs typeface="Arial" charset="0"/>
              </a:rPr>
              <a:t>Grimm and Martin </a:t>
            </a:r>
            <a:r>
              <a:rPr lang="en-US" sz="1000" b="1" dirty="0" err="1">
                <a:solidFill>
                  <a:srgbClr val="91A5BB"/>
                </a:solidFill>
                <a:cs typeface="Arial" charset="0"/>
              </a:rPr>
              <a:t>Barnasconi</a:t>
            </a:r>
            <a:endParaRPr lang="en-US" sz="1000" b="1" dirty="0">
              <a:solidFill>
                <a:srgbClr val="91A5BB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t-es-md-dd-cg-2.22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25400">
          <a:solidFill>
            <a:schemeClr val="tx1"/>
          </a:solidFill>
          <a:miter lim="800000"/>
          <a:headEnd/>
          <a:tailEnd/>
        </a:ln>
        <a:effectLst/>
      </a:spPr>
      <a:bodyPr wrap="none" rtlCol="0" anchor="ctr"/>
      <a:lstStyle>
        <a:defPPr algn="ctr" fontAlgn="auto">
          <a:spcBef>
            <a:spcPts val="0"/>
          </a:spcBef>
          <a:spcAft>
            <a:spcPts val="0"/>
          </a:spcAft>
          <a:defRPr sz="2000" dirty="0" err="1" smtClean="0">
            <a:latin typeface="+mn-lt"/>
            <a:cs typeface="+mn-cs"/>
          </a:defRPr>
        </a:defPPr>
      </a:lst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</TotalTime>
  <Words>1205</Words>
  <Application>Microsoft Office PowerPoint</Application>
  <PresentationFormat>On-screen Show (4:3)</PresentationFormat>
  <Paragraphs>247</Paragraphs>
  <Slides>17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ict-es-md-dd-cg-2.22</vt:lpstr>
      <vt:lpstr>Modeling Communication Systems Using the SystemC AMS Building Block Library</vt:lpstr>
      <vt:lpstr>Outline</vt:lpstr>
      <vt:lpstr>SystemC AMS extensions</vt:lpstr>
      <vt:lpstr>SystemC AMS extensions</vt:lpstr>
      <vt:lpstr>AMS Building Block Library - Motivation</vt:lpstr>
      <vt:lpstr>Available modules</vt:lpstr>
      <vt:lpstr>Non-ideal properties of analog </vt:lpstr>
      <vt:lpstr>Paramerterization of modules</vt:lpstr>
      <vt:lpstr>User-specific model extensions</vt:lpstr>
      <vt:lpstr>Building block example:  LNA header file</vt:lpstr>
      <vt:lpstr>Example: OFDM Tranceiver(1)</vt:lpstr>
      <vt:lpstr>Example: OFDM Tranceiver(2)</vt:lpstr>
      <vt:lpstr>Example: OFDM Tranceiver(2)</vt:lpstr>
      <vt:lpstr>Simulation results(1)</vt:lpstr>
      <vt:lpstr>Simulation results(2)</vt:lpstr>
      <vt:lpstr>Simulation results(3)</vt:lpstr>
      <vt:lpstr>Conclusions and Future 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Methods for Circuit Design  Hardware Design Languages</dc:title>
  <dc:creator>cgrimm</dc:creator>
  <cp:lastModifiedBy>ou</cp:lastModifiedBy>
  <cp:revision>539</cp:revision>
  <dcterms:created xsi:type="dcterms:W3CDTF">2009-11-05T09:39:57Z</dcterms:created>
  <dcterms:modified xsi:type="dcterms:W3CDTF">2010-06-02T15:21:25Z</dcterms:modified>
</cp:coreProperties>
</file>